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74" r:id="rId2"/>
    <p:sldId id="972" r:id="rId3"/>
    <p:sldId id="1011" r:id="rId4"/>
    <p:sldId id="1060" r:id="rId5"/>
    <p:sldId id="398" r:id="rId6"/>
    <p:sldId id="399" r:id="rId7"/>
    <p:sldId id="400" r:id="rId8"/>
    <p:sldId id="401" r:id="rId9"/>
    <p:sldId id="402" r:id="rId10"/>
    <p:sldId id="403" r:id="rId11"/>
    <p:sldId id="830" r:id="rId12"/>
    <p:sldId id="1048" r:id="rId13"/>
    <p:sldId id="1050" r:id="rId14"/>
    <p:sldId id="1133" r:id="rId15"/>
    <p:sldId id="1160" r:id="rId16"/>
    <p:sldId id="1065" r:id="rId17"/>
    <p:sldId id="1066" r:id="rId18"/>
    <p:sldId id="1053" r:id="rId19"/>
    <p:sldId id="407" r:id="rId20"/>
    <p:sldId id="412" r:id="rId21"/>
    <p:sldId id="1161" r:id="rId22"/>
    <p:sldId id="1068" r:id="rId23"/>
    <p:sldId id="1049" r:id="rId24"/>
    <p:sldId id="284" r:id="rId25"/>
    <p:sldId id="285" r:id="rId26"/>
    <p:sldId id="287" r:id="rId27"/>
    <p:sldId id="288" r:id="rId28"/>
    <p:sldId id="286" r:id="rId29"/>
    <p:sldId id="294" r:id="rId30"/>
    <p:sldId id="290" r:id="rId31"/>
    <p:sldId id="291" r:id="rId32"/>
    <p:sldId id="954" r:id="rId33"/>
    <p:sldId id="1162" r:id="rId34"/>
    <p:sldId id="1071" r:id="rId35"/>
    <p:sldId id="1164" r:id="rId36"/>
    <p:sldId id="1073" r:id="rId37"/>
    <p:sldId id="427" r:id="rId38"/>
    <p:sldId id="1055" r:id="rId39"/>
    <p:sldId id="432" r:id="rId40"/>
    <p:sldId id="431" r:id="rId41"/>
    <p:sldId id="1077" r:id="rId42"/>
    <p:sldId id="1165" r:id="rId43"/>
    <p:sldId id="1078" r:id="rId44"/>
    <p:sldId id="1079" r:id="rId45"/>
    <p:sldId id="435" r:id="rId46"/>
    <p:sldId id="437" r:id="rId47"/>
    <p:sldId id="1084" r:id="rId48"/>
    <p:sldId id="1001" r:id="rId49"/>
    <p:sldId id="1086" r:id="rId50"/>
    <p:sldId id="1166" r:id="rId51"/>
    <p:sldId id="1091" r:id="rId52"/>
    <p:sldId id="418" r:id="rId53"/>
    <p:sldId id="973" r:id="rId54"/>
    <p:sldId id="1008" r:id="rId55"/>
    <p:sldId id="1009" r:id="rId56"/>
    <p:sldId id="1170" r:id="rId57"/>
    <p:sldId id="1056" r:id="rId58"/>
    <p:sldId id="1093" r:id="rId59"/>
    <p:sldId id="1171" r:id="rId60"/>
    <p:sldId id="1094" r:id="rId6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1D59E-ADF9-4373-A137-EAAD74D6F582}" v="98" dt="2022-07-06T13:42:32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751" autoAdjust="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2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4F1D59E-ADF9-4373-A137-EAAD74D6F582}"/>
    <pc:docChg chg="custSel modSld">
      <pc:chgData name="Biersach, David" userId="14a9feb0-85a7-4da4-be8a-c1e22b637acc" providerId="ADAL" clId="{84F1D59E-ADF9-4373-A137-EAAD74D6F582}" dt="2022-07-06T13:45:23.881" v="278" actId="20577"/>
      <pc:docMkLst>
        <pc:docMk/>
      </pc:docMkLst>
      <pc:sldChg chg="modSp">
        <pc:chgData name="Biersach, David" userId="14a9feb0-85a7-4da4-be8a-c1e22b637acc" providerId="ADAL" clId="{84F1D59E-ADF9-4373-A137-EAAD74D6F582}" dt="2022-07-06T13:02:35.289" v="4" actId="113"/>
        <pc:sldMkLst>
          <pc:docMk/>
          <pc:sldMk cId="1050559860" sldId="427"/>
        </pc:sldMkLst>
        <pc:spChg chg="mod">
          <ac:chgData name="Biersach, David" userId="14a9feb0-85a7-4da4-be8a-c1e22b637acc" providerId="ADAL" clId="{84F1D59E-ADF9-4373-A137-EAAD74D6F582}" dt="2022-07-06T13:02:35.289" v="4" actId="113"/>
          <ac:spMkLst>
            <pc:docMk/>
            <pc:sldMk cId="1050559860" sldId="427"/>
            <ac:spMk id="32" creationId="{9D0724B1-780B-45DD-A942-F65E1F65318F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2:08.574" v="189" actId="20577"/>
        <pc:sldMkLst>
          <pc:docMk/>
          <pc:sldMk cId="2533147528" sldId="432"/>
        </pc:sldMkLst>
        <pc:spChg chg="add mod">
          <ac:chgData name="Biersach, David" userId="14a9feb0-85a7-4da4-be8a-c1e22b637acc" providerId="ADAL" clId="{84F1D59E-ADF9-4373-A137-EAAD74D6F582}" dt="2022-07-06T13:22:08.574" v="189" actId="20577"/>
          <ac:spMkLst>
            <pc:docMk/>
            <pc:sldMk cId="2533147528" sldId="432"/>
            <ac:spMk id="16" creationId="{7E8653DC-3E4A-4198-E514-72D7EEFB160B}"/>
          </ac:spMkLst>
        </pc:spChg>
        <pc:grpChg chg="mod">
          <ac:chgData name="Biersach, David" userId="14a9feb0-85a7-4da4-be8a-c1e22b637acc" providerId="ADAL" clId="{84F1D59E-ADF9-4373-A137-EAAD74D6F582}" dt="2022-07-06T13:20:54.797" v="180" actId="1076"/>
          <ac:grpSpMkLst>
            <pc:docMk/>
            <pc:sldMk cId="2533147528" sldId="432"/>
            <ac:grpSpMk id="19" creationId="{5476D76D-9A19-4EEE-A88A-57BC3E81874C}"/>
          </ac:grpSpMkLst>
        </pc:grpChg>
      </pc:sldChg>
      <pc:sldChg chg="modSp mod">
        <pc:chgData name="Biersach, David" userId="14a9feb0-85a7-4da4-be8a-c1e22b637acc" providerId="ADAL" clId="{84F1D59E-ADF9-4373-A137-EAAD74D6F582}" dt="2022-07-06T13:02:33.725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4F1D59E-ADF9-4373-A137-EAAD74D6F582}" dt="2022-07-06T13:02:33.725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84F1D59E-ADF9-4373-A137-EAAD74D6F582}" dt="2022-07-06T13:02:33.725" v="2" actId="27636"/>
        <pc:sldMkLst>
          <pc:docMk/>
          <pc:sldMk cId="260747807" sldId="1008"/>
        </pc:sldMkLst>
        <pc:spChg chg="mod">
          <ac:chgData name="Biersach, David" userId="14a9feb0-85a7-4da4-be8a-c1e22b637acc" providerId="ADAL" clId="{84F1D59E-ADF9-4373-A137-EAAD74D6F582}" dt="2022-07-06T13:02:33.725" v="2" actId="27636"/>
          <ac:spMkLst>
            <pc:docMk/>
            <pc:sldMk cId="260747807" sldId="1008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84F1D59E-ADF9-4373-A137-EAAD74D6F582}" dt="2022-07-06T13:44:27.488" v="243" actId="20577"/>
        <pc:sldMkLst>
          <pc:docMk/>
          <pc:sldMk cId="2402609927" sldId="1009"/>
        </pc:sldMkLst>
        <pc:spChg chg="mod">
          <ac:chgData name="Biersach, David" userId="14a9feb0-85a7-4da4-be8a-c1e22b637acc" providerId="ADAL" clId="{84F1D59E-ADF9-4373-A137-EAAD74D6F582}" dt="2022-07-06T13:44:27.488" v="243" actId="20577"/>
          <ac:spMkLst>
            <pc:docMk/>
            <pc:sldMk cId="2402609927" sldId="1009"/>
            <ac:spMk id="2" creationId="{B15B6439-41E6-140A-FAE2-84DA1CCE9574}"/>
          </ac:spMkLst>
        </pc:spChg>
        <pc:spChg chg="mod">
          <ac:chgData name="Biersach, David" userId="14a9feb0-85a7-4da4-be8a-c1e22b637acc" providerId="ADAL" clId="{84F1D59E-ADF9-4373-A137-EAAD74D6F582}" dt="2022-07-06T13:02:33.757" v="3" actId="27636"/>
          <ac:spMkLst>
            <pc:docMk/>
            <pc:sldMk cId="2402609927" sldId="1009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3:06.417" v="191" actId="12789"/>
        <pc:sldMkLst>
          <pc:docMk/>
          <pc:sldMk cId="3218414506" sldId="1055"/>
        </pc:sldMkLst>
        <pc:spChg chg="add mod">
          <ac:chgData name="Biersach, David" userId="14a9feb0-85a7-4da4-be8a-c1e22b637acc" providerId="ADAL" clId="{84F1D59E-ADF9-4373-A137-EAAD74D6F582}" dt="2022-07-06T13:06:06.075" v="18" actId="1035"/>
          <ac:spMkLst>
            <pc:docMk/>
            <pc:sldMk cId="3218414506" sldId="1055"/>
            <ac:spMk id="3" creationId="{1E40BAE2-CC01-CF5B-E50C-08760DC9422F}"/>
          </ac:spMkLst>
        </pc:spChg>
        <pc:spChg chg="add mod">
          <ac:chgData name="Biersach, David" userId="14a9feb0-85a7-4da4-be8a-c1e22b637acc" providerId="ADAL" clId="{84F1D59E-ADF9-4373-A137-EAAD74D6F582}" dt="2022-07-06T13:23:06.417" v="191" actId="12789"/>
          <ac:spMkLst>
            <pc:docMk/>
            <pc:sldMk cId="3218414506" sldId="1055"/>
            <ac:spMk id="9" creationId="{6877FD4B-02C8-4D14-80A3-55B404025BD8}"/>
          </ac:spMkLst>
        </pc:spChg>
        <pc:spChg chg="add mod">
          <ac:chgData name="Biersach, David" userId="14a9feb0-85a7-4da4-be8a-c1e22b637acc" providerId="ADAL" clId="{84F1D59E-ADF9-4373-A137-EAAD74D6F582}" dt="2022-07-06T13:06:35.934" v="23" actId="1076"/>
          <ac:spMkLst>
            <pc:docMk/>
            <pc:sldMk cId="3218414506" sldId="1055"/>
            <ac:spMk id="22" creationId="{4BEDF99A-CE3E-54B1-64C4-E23FCCB64FA7}"/>
          </ac:spMkLst>
        </pc:spChg>
        <pc:spChg chg="add mod">
          <ac:chgData name="Biersach, David" userId="14a9feb0-85a7-4da4-be8a-c1e22b637acc" providerId="ADAL" clId="{84F1D59E-ADF9-4373-A137-EAAD74D6F582}" dt="2022-07-06T13:09:58.716" v="88" actId="1035"/>
          <ac:spMkLst>
            <pc:docMk/>
            <pc:sldMk cId="3218414506" sldId="1055"/>
            <ac:spMk id="25" creationId="{8063DB8C-2DA7-B2A8-AE07-8DC75B7657DB}"/>
          </ac:spMkLst>
        </pc:spChg>
        <pc:spChg chg="add mod">
          <ac:chgData name="Biersach, David" userId="14a9feb0-85a7-4da4-be8a-c1e22b637acc" providerId="ADAL" clId="{84F1D59E-ADF9-4373-A137-EAAD74D6F582}" dt="2022-07-06T13:12:50.046" v="121" actId="1037"/>
          <ac:spMkLst>
            <pc:docMk/>
            <pc:sldMk cId="3218414506" sldId="1055"/>
            <ac:spMk id="26" creationId="{01612707-6694-07AC-4A3E-6FC3972C6A71}"/>
          </ac:spMkLst>
        </pc:spChg>
        <pc:spChg chg="add mod">
          <ac:chgData name="Biersach, David" userId="14a9feb0-85a7-4da4-be8a-c1e22b637acc" providerId="ADAL" clId="{84F1D59E-ADF9-4373-A137-EAAD74D6F582}" dt="2022-07-06T13:12:21.147" v="115" actId="1036"/>
          <ac:spMkLst>
            <pc:docMk/>
            <pc:sldMk cId="3218414506" sldId="1055"/>
            <ac:spMk id="28" creationId="{6C8BEDB7-B69F-3713-4DD8-38866C96FFE5}"/>
          </ac:spMkLst>
        </pc:spChg>
        <pc:spChg chg="add mod">
          <ac:chgData name="Biersach, David" userId="14a9feb0-85a7-4da4-be8a-c1e22b637acc" providerId="ADAL" clId="{84F1D59E-ADF9-4373-A137-EAAD74D6F582}" dt="2022-07-06T13:12:02.057" v="101" actId="1035"/>
          <ac:spMkLst>
            <pc:docMk/>
            <pc:sldMk cId="3218414506" sldId="1055"/>
            <ac:spMk id="29" creationId="{86EA14DA-719D-6391-0DAD-01942E36CC6F}"/>
          </ac:spMkLst>
        </pc:spChg>
        <pc:spChg chg="mod">
          <ac:chgData name="Biersach, David" userId="14a9feb0-85a7-4da4-be8a-c1e22b637acc" providerId="ADAL" clId="{84F1D59E-ADF9-4373-A137-EAAD74D6F582}" dt="2022-07-06T13:23:06.417" v="191" actId="12789"/>
          <ac:spMkLst>
            <pc:docMk/>
            <pc:sldMk cId="3218414506" sldId="1055"/>
            <ac:spMk id="48" creationId="{ABCA0F27-63ED-4CC5-B1DA-94C8ECEC81AE}"/>
          </ac:spMkLst>
        </pc:spChg>
        <pc:cxnChg chg="add mod">
          <ac:chgData name="Biersach, David" userId="14a9feb0-85a7-4da4-be8a-c1e22b637acc" providerId="ADAL" clId="{84F1D59E-ADF9-4373-A137-EAAD74D6F582}" dt="2022-07-06T13:07:23.663" v="28"/>
          <ac:cxnSpMkLst>
            <pc:docMk/>
            <pc:sldMk cId="3218414506" sldId="1055"/>
            <ac:cxnSpMk id="6" creationId="{BC25B0BC-8F21-06E7-86B2-23C4E0D31724}"/>
          </ac:cxnSpMkLst>
        </pc:cxnChg>
        <pc:cxnChg chg="add mod">
          <ac:chgData name="Biersach, David" userId="14a9feb0-85a7-4da4-be8a-c1e22b637acc" providerId="ADAL" clId="{84F1D59E-ADF9-4373-A137-EAAD74D6F582}" dt="2022-07-06T13:12:50.046" v="121" actId="1037"/>
          <ac:cxnSpMkLst>
            <pc:docMk/>
            <pc:sldMk cId="3218414506" sldId="1055"/>
            <ac:cxnSpMk id="27" creationId="{8FFD4C77-844F-A233-4D0A-4C5D3639A63E}"/>
          </ac:cxnSpMkLst>
        </pc:cxnChg>
        <pc:cxnChg chg="add mod">
          <ac:chgData name="Biersach, David" userId="14a9feb0-85a7-4da4-be8a-c1e22b637acc" providerId="ADAL" clId="{84F1D59E-ADF9-4373-A137-EAAD74D6F582}" dt="2022-07-06T13:12:21.147" v="115" actId="1036"/>
          <ac:cxnSpMkLst>
            <pc:docMk/>
            <pc:sldMk cId="3218414506" sldId="1055"/>
            <ac:cxnSpMk id="30" creationId="{C7A44922-0E66-1E82-DC6F-52D30050F117}"/>
          </ac:cxnSpMkLst>
        </pc:cxnChg>
      </pc:sldChg>
      <pc:sldChg chg="modSp mod">
        <pc:chgData name="Biersach, David" userId="14a9feb0-85a7-4da4-be8a-c1e22b637acc" providerId="ADAL" clId="{84F1D59E-ADF9-4373-A137-EAAD74D6F582}" dt="2022-07-06T13:44:49.964" v="257" actId="20577"/>
        <pc:sldMkLst>
          <pc:docMk/>
          <pc:sldMk cId="1487167928" sldId="1056"/>
        </pc:sldMkLst>
        <pc:spChg chg="mod">
          <ac:chgData name="Biersach, David" userId="14a9feb0-85a7-4da4-be8a-c1e22b637acc" providerId="ADAL" clId="{84F1D59E-ADF9-4373-A137-EAAD74D6F582}" dt="2022-07-06T13:44:49.964" v="257" actId="20577"/>
          <ac:spMkLst>
            <pc:docMk/>
            <pc:sldMk cId="1487167928" sldId="1056"/>
            <ac:spMk id="2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25:12.522" v="219"/>
        <pc:sldMkLst>
          <pc:docMk/>
          <pc:sldMk cId="1299562533" sldId="1077"/>
        </pc:sldMkLst>
        <pc:spChg chg="add mod">
          <ac:chgData name="Biersach, David" userId="14a9feb0-85a7-4da4-be8a-c1e22b637acc" providerId="ADAL" clId="{84F1D59E-ADF9-4373-A137-EAAD74D6F582}" dt="2022-07-06T13:24:59.586" v="215" actId="1076"/>
          <ac:spMkLst>
            <pc:docMk/>
            <pc:sldMk cId="1299562533" sldId="1077"/>
            <ac:spMk id="3" creationId="{DE5FDE72-60F2-D4C0-35E1-1655D1B52A16}"/>
          </ac:spMkLst>
        </pc:spChg>
      </pc:sldChg>
      <pc:sldChg chg="modSp mod">
        <pc:chgData name="Biersach, David" userId="14a9feb0-85a7-4da4-be8a-c1e22b637acc" providerId="ADAL" clId="{84F1D59E-ADF9-4373-A137-EAAD74D6F582}" dt="2022-07-06T13:45:14.058" v="264" actId="20577"/>
        <pc:sldMkLst>
          <pc:docMk/>
          <pc:sldMk cId="2548236520" sldId="1093"/>
        </pc:sldMkLst>
        <pc:spChg chg="mod">
          <ac:chgData name="Biersach, David" userId="14a9feb0-85a7-4da4-be8a-c1e22b637acc" providerId="ADAL" clId="{84F1D59E-ADF9-4373-A137-EAAD74D6F582}" dt="2022-07-06T13:45:14.058" v="264" actId="20577"/>
          <ac:spMkLst>
            <pc:docMk/>
            <pc:sldMk cId="2548236520" sldId="1093"/>
            <ac:spMk id="2" creationId="{00000000-0000-0000-0000-000000000000}"/>
          </ac:spMkLst>
        </pc:spChg>
      </pc:sldChg>
      <pc:sldChg chg="modSp mod">
        <pc:chgData name="Biersach, David" userId="14a9feb0-85a7-4da4-be8a-c1e22b637acc" providerId="ADAL" clId="{84F1D59E-ADF9-4373-A137-EAAD74D6F582}" dt="2022-07-06T13:45:23.881" v="278" actId="20577"/>
        <pc:sldMkLst>
          <pc:docMk/>
          <pc:sldMk cId="3011963456" sldId="1094"/>
        </pc:sldMkLst>
        <pc:spChg chg="mod">
          <ac:chgData name="Biersach, David" userId="14a9feb0-85a7-4da4-be8a-c1e22b637acc" providerId="ADAL" clId="{84F1D59E-ADF9-4373-A137-EAAD74D6F582}" dt="2022-07-06T13:45:23.881" v="278" actId="20577"/>
          <ac:spMkLst>
            <pc:docMk/>
            <pc:sldMk cId="3011963456" sldId="1094"/>
            <ac:spMk id="2" creationId="{00000000-0000-0000-0000-000000000000}"/>
          </ac:spMkLst>
        </pc:spChg>
      </pc:sldChg>
      <pc:sldChg chg="addSp modSp mod modAnim">
        <pc:chgData name="Biersach, David" userId="14a9feb0-85a7-4da4-be8a-c1e22b637acc" providerId="ADAL" clId="{84F1D59E-ADF9-4373-A137-EAAD74D6F582}" dt="2022-07-06T13:42:32.326" v="236"/>
        <pc:sldMkLst>
          <pc:docMk/>
          <pc:sldMk cId="3252063357" sldId="1166"/>
        </pc:sldMkLst>
        <pc:spChg chg="add mod">
          <ac:chgData name="Biersach, David" userId="14a9feb0-85a7-4da4-be8a-c1e22b637acc" providerId="ADAL" clId="{84F1D59E-ADF9-4373-A137-EAAD74D6F582}" dt="2022-07-06T13:42:26.939" v="235" actId="14100"/>
          <ac:spMkLst>
            <pc:docMk/>
            <pc:sldMk cId="3252063357" sldId="1166"/>
            <ac:spMk id="50" creationId="{58C6EC50-42D3-66A2-2738-52CD5F99EA54}"/>
          </ac:spMkLst>
        </pc:spChg>
        <pc:spChg chg="mod">
          <ac:chgData name="Biersach, David" userId="14a9feb0-85a7-4da4-be8a-c1e22b637acc" providerId="ADAL" clId="{84F1D59E-ADF9-4373-A137-EAAD74D6F582}" dt="2022-07-06T13:40:30.858" v="226" actId="6549"/>
          <ac:spMkLst>
            <pc:docMk/>
            <pc:sldMk cId="3252063357" sldId="1166"/>
            <ac:spMk id="85" creationId="{0CA45C83-5E63-A878-281B-775C42408E41}"/>
          </ac:spMkLst>
        </pc:spChg>
      </pc:sldChg>
      <pc:sldChg chg="modSp mod">
        <pc:chgData name="Biersach, David" userId="14a9feb0-85a7-4da4-be8a-c1e22b637acc" providerId="ADAL" clId="{84F1D59E-ADF9-4373-A137-EAAD74D6F582}" dt="2022-07-06T13:44:33.142" v="250" actId="20577"/>
        <pc:sldMkLst>
          <pc:docMk/>
          <pc:sldMk cId="3872214090" sldId="1170"/>
        </pc:sldMkLst>
        <pc:spChg chg="mod">
          <ac:chgData name="Biersach, David" userId="14a9feb0-85a7-4da4-be8a-c1e22b637acc" providerId="ADAL" clId="{84F1D59E-ADF9-4373-A137-EAAD74D6F582}" dt="2022-07-06T13:44:33.142" v="250" actId="20577"/>
          <ac:spMkLst>
            <pc:docMk/>
            <pc:sldMk cId="3872214090" sldId="1170"/>
            <ac:spMk id="2" creationId="{B15B6439-41E6-140A-FAE2-84DA1CCE9574}"/>
          </ac:spMkLst>
        </pc:spChg>
      </pc:sldChg>
      <pc:sldChg chg="modSp mod">
        <pc:chgData name="Biersach, David" userId="14a9feb0-85a7-4da4-be8a-c1e22b637acc" providerId="ADAL" clId="{84F1D59E-ADF9-4373-A137-EAAD74D6F582}" dt="2022-07-06T13:45:19.914" v="271" actId="20577"/>
        <pc:sldMkLst>
          <pc:docMk/>
          <pc:sldMk cId="3660515264" sldId="1171"/>
        </pc:sldMkLst>
        <pc:spChg chg="mod">
          <ac:chgData name="Biersach, David" userId="14a9feb0-85a7-4da4-be8a-c1e22b637acc" providerId="ADAL" clId="{84F1D59E-ADF9-4373-A137-EAAD74D6F582}" dt="2022-07-06T13:45:19.914" v="271" actId="20577"/>
          <ac:spMkLst>
            <pc:docMk/>
            <pc:sldMk cId="3660515264" sldId="1171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68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66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87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71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24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9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8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15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60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7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09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1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41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26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08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86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8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30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08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01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06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80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245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529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28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7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111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5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6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79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93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09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6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5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2.png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alton_sequence" TargetMode="External"/><Relationship Id="rId2" Type="http://schemas.openxmlformats.org/officeDocument/2006/relationships/hyperlink" Target="https://en.wikipedia.org/wiki/Permuted_congruential_generato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0.png"/><Relationship Id="rId10" Type="http://schemas.openxmlformats.org/officeDocument/2006/relationships/image" Target="NULL"/><Relationship Id="rId4" Type="http://schemas.openxmlformats.org/officeDocument/2006/relationships/image" Target="../media/image49.png"/><Relationship Id="rId9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hyperlink" Target="https://dlmf.nist.gov/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20</a:t>
              </a:r>
            </a:p>
            <a:p>
              <a:pPr algn="ctr"/>
              <a:r>
                <a:rPr lang="en-US" dirty="0"/>
                <a:t>Monte Carlo Methods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866899"/>
            <a:ext cx="7753350" cy="4307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25" y="3869296"/>
            <a:ext cx="3533775" cy="27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0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01587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Monte Carlo, we </a:t>
            </a:r>
            <a:r>
              <a:rPr lang="en-US" sz="2400" b="1" dirty="0">
                <a:solidFill>
                  <a:srgbClr val="00B050"/>
                </a:solidFill>
              </a:rPr>
              <a:t>randomly sample </a:t>
            </a:r>
            <a:r>
              <a:rPr lang="en-US" sz="2400" dirty="0"/>
              <a:t>points within a bounded space and count how many are </a:t>
            </a:r>
            <a:r>
              <a:rPr lang="en-US" sz="2400" b="1" i="1" dirty="0"/>
              <a:t>inside</a:t>
            </a:r>
            <a:r>
              <a:rPr lang="en-US" sz="2400" dirty="0"/>
              <a:t> the curve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ratio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FF0000"/>
                </a:solidFill>
              </a:rPr>
              <a:t>inside</a:t>
            </a:r>
            <a:r>
              <a:rPr lang="en-US" sz="2400" dirty="0"/>
              <a:t> dots (those under the curve) vs. </a:t>
            </a:r>
            <a:r>
              <a:rPr lang="en-US" sz="2400" b="1" dirty="0">
                <a:solidFill>
                  <a:srgbClr val="0070C0"/>
                </a:solidFill>
              </a:rPr>
              <a:t>total</a:t>
            </a:r>
            <a:r>
              <a:rPr lang="en-US" sz="2400" dirty="0"/>
              <a:t> dots leads to an estimate of the </a:t>
            </a:r>
            <a:r>
              <a:rPr lang="en-US" sz="2400" i="1" dirty="0"/>
              <a:t>integral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Monte Carlo is </a:t>
            </a:r>
            <a:r>
              <a:rPr lang="en-US" sz="2400" b="1" dirty="0">
                <a:solidFill>
                  <a:srgbClr val="7030A0"/>
                </a:solidFill>
              </a:rPr>
              <a:t>non-deterministic</a:t>
            </a:r>
            <a:r>
              <a:rPr lang="en-US" sz="2400" dirty="0"/>
              <a:t>  when a random number generator is used to create the sample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466" y="1952454"/>
            <a:ext cx="3392762" cy="34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2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921" y="3882529"/>
                <a:ext cx="4221797" cy="397866"/>
              </a:xfrm>
              <a:prstGeom prst="rect">
                <a:avLst/>
              </a:prstGeom>
              <a:blipFill>
                <a:blip r:embed="rId3"/>
                <a:stretch>
                  <a:fillRect l="-1301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2547258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90" y="1412472"/>
            <a:ext cx="3392762" cy="34691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/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FD86CFE-D499-4AAD-828E-5EF79F8D0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941" y="1688010"/>
                <a:ext cx="69204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894324" y="1668780"/>
            <a:ext cx="2491740" cy="2880360"/>
          </a:xfrm>
          <a:prstGeom prst="rect">
            <a:avLst/>
          </a:prstGeom>
          <a:noFill/>
          <a:ln w="5715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870" y="4823460"/>
                <a:ext cx="4923912" cy="7636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292176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503074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8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4" grpId="0" animBg="1"/>
      <p:bldP spid="15" grpId="0"/>
      <p:bldP spid="18" grpId="0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4A1C7F-6CD1-48D1-92BC-8AF6EF87412D}"/>
              </a:ext>
            </a:extLst>
          </p:cNvPr>
          <p:cNvSpPr/>
          <p:nvPr/>
        </p:nvSpPr>
        <p:spPr>
          <a:xfrm>
            <a:off x="646669" y="1668780"/>
            <a:ext cx="2491740" cy="2496312"/>
          </a:xfrm>
          <a:prstGeom prst="rect">
            <a:avLst/>
          </a:prstGeom>
          <a:solidFill>
            <a:srgbClr val="0070C0"/>
          </a:solidFill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62F94B-0306-4A57-A15D-F6F222B9D8A7}"/>
              </a:ext>
            </a:extLst>
          </p:cNvPr>
          <p:cNvSpPr/>
          <p:nvPr/>
        </p:nvSpPr>
        <p:spPr>
          <a:xfrm>
            <a:off x="678541" y="1700784"/>
            <a:ext cx="2427995" cy="24323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Monte Carlo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/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𝑎𝑠𝑒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C7258C-DC6D-4BFF-961C-31EAF3D03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582" y="3733499"/>
                <a:ext cx="3905043" cy="397866"/>
              </a:xfrm>
              <a:prstGeom prst="rect">
                <a:avLst/>
              </a:prstGeom>
              <a:blipFill>
                <a:blip r:embed="rId3"/>
                <a:stretch>
                  <a:fillRect l="-1404" r="-140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/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𝒄𝒊𝒓𝒄𝒍𝒆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2D2ED4-D89E-47EB-8E07-A2E22B165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36" y="2511631"/>
                <a:ext cx="3227422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/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𝒄𝒊𝒓𝒄𝒍𝒆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CF202E-5EC8-475F-A35D-C90D1EB83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157" y="5159040"/>
                <a:ext cx="3633174" cy="7636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747D1A1B-1FFD-4AE0-BAA7-AAFE787D6C4A}"/>
              </a:ext>
            </a:extLst>
          </p:cNvPr>
          <p:cNvSpPr txBox="1"/>
          <p:nvPr/>
        </p:nvSpPr>
        <p:spPr>
          <a:xfrm>
            <a:off x="6592099" y="1451248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83A8BE0-EE1F-4DC9-BF42-7BA7766FA866}"/>
              </a:ext>
            </a:extLst>
          </p:cNvPr>
          <p:cNvSpPr/>
          <p:nvPr/>
        </p:nvSpPr>
        <p:spPr>
          <a:xfrm rot="1989728">
            <a:off x="6802997" y="2033094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B20BDC-0F09-4A5E-B2CF-BD4582FA616C}"/>
              </a:ext>
            </a:extLst>
          </p:cNvPr>
          <p:cNvCxnSpPr>
            <a:cxnSpLocks/>
          </p:cNvCxnSpPr>
          <p:nvPr/>
        </p:nvCxnSpPr>
        <p:spPr>
          <a:xfrm flipV="1">
            <a:off x="1892539" y="1376363"/>
            <a:ext cx="0" cy="312420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BC53506-C378-4029-AA3C-72495BD3B814}"/>
              </a:ext>
            </a:extLst>
          </p:cNvPr>
          <p:cNvCxnSpPr>
            <a:cxnSpLocks/>
          </p:cNvCxnSpPr>
          <p:nvPr/>
        </p:nvCxnSpPr>
        <p:spPr>
          <a:xfrm flipH="1">
            <a:off x="319084" y="2916936"/>
            <a:ext cx="3148011" cy="1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508C76A-036A-4EF7-A2B1-D6B7896B48DB}"/>
              </a:ext>
            </a:extLst>
          </p:cNvPr>
          <p:cNvSpPr txBox="1"/>
          <p:nvPr/>
        </p:nvSpPr>
        <p:spPr>
          <a:xfrm>
            <a:off x="173982" y="4212202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(-1,-1)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D06F1D-A5F5-4D60-9404-14E28A5358B0}"/>
              </a:ext>
            </a:extLst>
          </p:cNvPr>
          <p:cNvSpPr txBox="1"/>
          <p:nvPr/>
        </p:nvSpPr>
        <p:spPr>
          <a:xfrm>
            <a:off x="2739615" y="4187165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(1,-1)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224E08-E56E-4AFA-BC62-5E4D8ADF8BEB}"/>
              </a:ext>
            </a:extLst>
          </p:cNvPr>
          <p:cNvSpPr txBox="1"/>
          <p:nvPr/>
        </p:nvSpPr>
        <p:spPr>
          <a:xfrm>
            <a:off x="2739615" y="1252338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(1,1)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0EBDF8-0B0C-48F5-AC59-26222C30B3D9}"/>
              </a:ext>
            </a:extLst>
          </p:cNvPr>
          <p:cNvSpPr txBox="1"/>
          <p:nvPr/>
        </p:nvSpPr>
        <p:spPr>
          <a:xfrm>
            <a:off x="173981" y="1191697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(-1,1)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2DE21F-A632-4E87-82E8-FF0076EAE4E7}"/>
              </a:ext>
            </a:extLst>
          </p:cNvPr>
          <p:cNvSpPr txBox="1"/>
          <p:nvPr/>
        </p:nvSpPr>
        <p:spPr>
          <a:xfrm>
            <a:off x="1754239" y="2891830"/>
            <a:ext cx="79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(0,0)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61E97C-7773-4C62-8422-44CA14B5EB5A}"/>
              </a:ext>
            </a:extLst>
          </p:cNvPr>
          <p:cNvSpPr/>
          <p:nvPr/>
        </p:nvSpPr>
        <p:spPr>
          <a:xfrm>
            <a:off x="1820783" y="2845181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294AD5-1C45-4F3D-87FD-E5230B564CF0}"/>
              </a:ext>
            </a:extLst>
          </p:cNvPr>
          <p:cNvSpPr/>
          <p:nvPr/>
        </p:nvSpPr>
        <p:spPr>
          <a:xfrm>
            <a:off x="572774" y="4096512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896A64C-5AD5-4698-86D6-EDCBEC24AA70}"/>
              </a:ext>
            </a:extLst>
          </p:cNvPr>
          <p:cNvSpPr/>
          <p:nvPr/>
        </p:nvSpPr>
        <p:spPr>
          <a:xfrm>
            <a:off x="3069828" y="4092169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0278E1-0F91-462D-BA47-197218875999}"/>
              </a:ext>
            </a:extLst>
          </p:cNvPr>
          <p:cNvSpPr/>
          <p:nvPr/>
        </p:nvSpPr>
        <p:spPr>
          <a:xfrm>
            <a:off x="578476" y="1600200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44115D-2CFC-4BDD-BEEF-212D4B44ABFE}"/>
              </a:ext>
            </a:extLst>
          </p:cNvPr>
          <p:cNvSpPr/>
          <p:nvPr/>
        </p:nvSpPr>
        <p:spPr>
          <a:xfrm>
            <a:off x="3064287" y="1597914"/>
            <a:ext cx="137160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E6DD896-4C2A-42F6-B5A2-DF858B24AD34}"/>
              </a:ext>
            </a:extLst>
          </p:cNvPr>
          <p:cNvCxnSpPr>
            <a:stCxn id="25" idx="7"/>
            <a:endCxn id="3" idx="7"/>
          </p:cNvCxnSpPr>
          <p:nvPr/>
        </p:nvCxnSpPr>
        <p:spPr>
          <a:xfrm flipV="1">
            <a:off x="1937856" y="2056987"/>
            <a:ext cx="813108" cy="8082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CCBB075-E1D4-42A3-BC14-9EC725B2270E}"/>
              </a:ext>
            </a:extLst>
          </p:cNvPr>
          <p:cNvSpPr txBox="1"/>
          <p:nvPr/>
        </p:nvSpPr>
        <p:spPr>
          <a:xfrm rot="18927222">
            <a:off x="1914769" y="2175048"/>
            <a:ext cx="63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/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DC33C8-DD1E-45E1-8EE8-9F891D0B2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97" y="4152601"/>
                <a:ext cx="1079911" cy="369332"/>
              </a:xfrm>
              <a:prstGeom prst="rect">
                <a:avLst/>
              </a:prstGeom>
              <a:blipFill>
                <a:blip r:embed="rId6"/>
                <a:stretch>
                  <a:fillRect l="-5650" r="-339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/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F3E3B22-D00F-49AB-90BA-0F2E8BD35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2691" y="4543169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10989" r="-6593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86869338-F2F1-4214-93AA-733584E21AC5}"/>
              </a:ext>
            </a:extLst>
          </p:cNvPr>
          <p:cNvGrpSpPr/>
          <p:nvPr/>
        </p:nvGrpSpPr>
        <p:grpSpPr>
          <a:xfrm>
            <a:off x="628650" y="4727835"/>
            <a:ext cx="2572797" cy="369332"/>
            <a:chOff x="628650" y="4727835"/>
            <a:chExt cx="2572797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375AE26-DDF8-491E-A016-788476AA96AE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/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23D2266-4965-4579-B09E-8EF127C44B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2" y="4727835"/>
                  <a:ext cx="110459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38E94F8-40BF-46B8-B40A-70616FE8E721}"/>
              </a:ext>
            </a:extLst>
          </p:cNvPr>
          <p:cNvGrpSpPr/>
          <p:nvPr/>
        </p:nvGrpSpPr>
        <p:grpSpPr>
          <a:xfrm rot="16200000">
            <a:off x="2417787" y="2699647"/>
            <a:ext cx="2572797" cy="369332"/>
            <a:chOff x="628650" y="4727838"/>
            <a:chExt cx="2572797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D39798A-B927-477B-B695-C2B1FA77A91D}"/>
                </a:ext>
              </a:extLst>
            </p:cNvPr>
            <p:cNvCxnSpPr/>
            <p:nvPr/>
          </p:nvCxnSpPr>
          <p:spPr>
            <a:xfrm>
              <a:off x="628650" y="4912501"/>
              <a:ext cx="2572797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/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946A6A4-95E3-435B-9D0A-7D4C312BF7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2751" y="4727838"/>
                  <a:ext cx="1383048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463"/>
                  </a:stretch>
                </a:blipFill>
                <a:ln w="3810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7994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/>
      <p:bldP spid="11" grpId="0"/>
      <p:bldP spid="15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4" grpId="0"/>
      <p:bldP spid="37" grpId="0"/>
      <p:bldP spid="3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CA27B21-E0BA-F818-34F5-168D0384C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56" y="737911"/>
            <a:ext cx="4743926" cy="53821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FB2F06-565A-18F5-2DB5-BC381D86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751" y="1737381"/>
            <a:ext cx="2478373" cy="3228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5914" y="372368"/>
            <a:ext cx="3740046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mc_circle_prng.ipynb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29046" y="2633950"/>
            <a:ext cx="202560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64337" y="3097897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064338" y="2757092"/>
            <a:ext cx="64709" cy="449910"/>
          </a:xfrm>
          <a:prstGeom prst="bentConnector3">
            <a:avLst>
              <a:gd name="adj1" fmla="val 45327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779061" y="2084117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386422" y="2231220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2912089" y="3096330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1682211" y="3506564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879247" y="3883391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879247" y="4158345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3125815" y="4595132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821787" y="4800292"/>
            <a:ext cx="716048" cy="369332"/>
            <a:chOff x="2157212" y="5362498"/>
            <a:chExt cx="716048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489802" y="536249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36412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4226363" y="5535936"/>
            <a:ext cx="787153" cy="369332"/>
            <a:chOff x="2157212" y="5356391"/>
            <a:chExt cx="78715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560907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396819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FC2CDB-4F6A-43D3-9FC9-D0F946C78273}"/>
              </a:ext>
            </a:extLst>
          </p:cNvPr>
          <p:cNvGrpSpPr/>
          <p:nvPr/>
        </p:nvGrpSpPr>
        <p:grpSpPr>
          <a:xfrm>
            <a:off x="3165768" y="5841044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873A85-DAB0-41BF-B1CB-0AF6DA5C39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A1D509F-1B60-4788-9145-484045A95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81714E-F947-4EA2-8D18-350148FB31B0}"/>
                  </a:ext>
                </a:extLst>
              </p:cNvPr>
              <p:cNvSpPr txBox="1"/>
              <p:nvPr/>
            </p:nvSpPr>
            <p:spPr>
              <a:xfrm>
                <a:off x="5154377" y="5196486"/>
                <a:ext cx="3633174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𝒄𝒊𝒓𝒄𝒍𝒆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381714E-F947-4EA2-8D18-350148FB3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377" y="5196486"/>
                <a:ext cx="3633174" cy="763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B8E6A8E-3D94-4B79-AFBB-0249100BFF53}"/>
              </a:ext>
            </a:extLst>
          </p:cNvPr>
          <p:cNvSpPr/>
          <p:nvPr/>
        </p:nvSpPr>
        <p:spPr>
          <a:xfrm>
            <a:off x="292155" y="2802165"/>
            <a:ext cx="1236842" cy="179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41369-0EA0-2EE6-0FB5-4AE4E8EB5D96}"/>
              </a:ext>
            </a:extLst>
          </p:cNvPr>
          <p:cNvSpPr txBox="1"/>
          <p:nvPr/>
        </p:nvSpPr>
        <p:spPr>
          <a:xfrm>
            <a:off x="3179218" y="2385712"/>
            <a:ext cx="128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102,400</a:t>
            </a:r>
          </a:p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total dots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DC6962E-9A81-DACE-CDD7-57C085AB9548}"/>
              </a:ext>
            </a:extLst>
          </p:cNvPr>
          <p:cNvSpPr txBox="1"/>
          <p:nvPr/>
        </p:nvSpPr>
        <p:spPr>
          <a:xfrm>
            <a:off x="2740791" y="2018697"/>
            <a:ext cx="1642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320 dots per side</a:t>
            </a:r>
          </a:p>
        </p:txBody>
      </p:sp>
    </p:spTree>
    <p:extLst>
      <p:ext uri="{BB962C8B-B14F-4D97-AF65-F5344CB8AC3E}">
        <p14:creationId xmlns:p14="http://schemas.microsoft.com/office/powerpoint/2010/main" val="41032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63" grpId="0"/>
      <p:bldP spid="14" grpId="0" animBg="1"/>
      <p:bldP spid="15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F6AE4E-BAE5-3D13-AC87-3DBF9286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8" y="474709"/>
            <a:ext cx="5161553" cy="4694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568092" y="408744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4961116" y="778076"/>
            <a:ext cx="792246" cy="369332"/>
            <a:chOff x="4704120" y="2343480"/>
            <a:chExt cx="792246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28146"/>
              <a:ext cx="441665" cy="134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112908" y="2343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2404863" y="1056844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1719660" y="1304874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719660" y="1874997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914679" y="2432879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1914679" y="3072226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973154" y="3723034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4279980" y="4480168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FC2CDB-4F6A-43D3-9FC9-D0F946C78273}"/>
              </a:ext>
            </a:extLst>
          </p:cNvPr>
          <p:cNvGrpSpPr/>
          <p:nvPr/>
        </p:nvGrpSpPr>
        <p:grpSpPr>
          <a:xfrm>
            <a:off x="3182805" y="4810935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D873A85-DAB0-41BF-B1CB-0AF6DA5C39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A1D509F-1B60-4788-9145-484045A95B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54ACC778-5586-F4C5-7FC1-C03C7D96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8828" y="372368"/>
            <a:ext cx="321713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mc_circle_prng.ipynb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7422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B81DF0-0AFE-A3A4-E897-CCE27FDE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8" y="1275733"/>
            <a:ext cx="8340204" cy="454920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mc_circle_prng.ipynb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635165-162A-4C8F-A2E9-1258F8D7C7E4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40AAC5-C9AE-42E0-AED0-F64DDE48DEF5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7EAD9-BC7B-4C8A-AFBA-2A35D52B4A5D}"/>
              </a:ext>
            </a:extLst>
          </p:cNvPr>
          <p:cNvSpPr/>
          <p:nvPr/>
        </p:nvSpPr>
        <p:spPr>
          <a:xfrm>
            <a:off x="7585074" y="1217267"/>
            <a:ext cx="1027921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2018684" y="5951437"/>
            <a:ext cx="5106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Taking random samples was </a:t>
            </a:r>
            <a:r>
              <a:rPr lang="en-US" sz="2000" b="1" dirty="0"/>
              <a:t>607</a:t>
            </a:r>
            <a:r>
              <a:rPr lang="en-US" sz="2000" dirty="0"/>
              <a:t>% more accurate than using a uniform mesh!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889413-7741-5D83-B711-81F2F97585F2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Monte Carlo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random Monte Carlo approach and the version based upon taking uniformly spaced samples along a Cartesian (orthogonal) grid </a:t>
            </a:r>
            <a:r>
              <a:rPr lang="en-US" sz="2400" b="1" dirty="0">
                <a:solidFill>
                  <a:srgbClr val="00B050"/>
                </a:solidFill>
              </a:rPr>
              <a:t>used the same number of samples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MC</a:t>
            </a:r>
            <a:r>
              <a:rPr lang="en-US" sz="2400" dirty="0"/>
              <a:t> approach resulted in </a:t>
            </a:r>
            <a:r>
              <a:rPr lang="en-US" sz="2400" b="1" dirty="0">
                <a:solidFill>
                  <a:srgbClr val="FF0000"/>
                </a:solidFill>
              </a:rPr>
              <a:t>607% reduction in relative error </a:t>
            </a:r>
            <a:r>
              <a:rPr lang="en-US" sz="2400" dirty="0"/>
              <a:t>compared to the simple grid method –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0070C0"/>
                </a:solidFill>
              </a:rPr>
              <a:t>underlying issue </a:t>
            </a:r>
            <a:r>
              <a:rPr lang="en-US" sz="2400" dirty="0"/>
              <a:t>that can force a uniformly spaced sampling approach to miscount the dots inside vs. outside the </a:t>
            </a:r>
            <a:r>
              <a:rPr lang="en-US" sz="2400" i="1" dirty="0"/>
              <a:t>circle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individual mesh square that overlaps the perimeter of the circle - how does the rigid placement of the corners of each </a:t>
            </a:r>
            <a:r>
              <a:rPr lang="en-US" sz="2400" b="1" dirty="0"/>
              <a:t>square</a:t>
            </a:r>
            <a:r>
              <a:rPr lang="en-US" sz="2400" dirty="0"/>
              <a:t> affect the </a:t>
            </a:r>
            <a:r>
              <a:rPr lang="en-US" sz="2400" b="1" i="1" dirty="0">
                <a:solidFill>
                  <a:srgbClr val="FF0000"/>
                </a:solidFill>
              </a:rPr>
              <a:t>accuracy</a:t>
            </a:r>
            <a:r>
              <a:rPr lang="en-US" sz="2400" dirty="0"/>
              <a:t> of the estimate of the </a:t>
            </a:r>
            <a:r>
              <a:rPr lang="en-US" sz="2400" b="1" dirty="0"/>
              <a:t>curve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5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Accuracy vs. Precision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F9A98-B8C5-4686-8B14-E5E586C1C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52"/>
          <a:stretch/>
        </p:blipFill>
        <p:spPr>
          <a:xfrm>
            <a:off x="900035" y="1468581"/>
            <a:ext cx="7388942" cy="231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/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u="sng" dirty="0"/>
                  <a:t>A</a:t>
                </a:r>
                <a:r>
                  <a:rPr lang="en-US" sz="2000" dirty="0"/>
                  <a:t>ccuracy = </a:t>
                </a:r>
                <a:r>
                  <a:rPr lang="en-US" sz="2000" b="1" u="sng" dirty="0"/>
                  <a:t>A</a:t>
                </a:r>
                <a:r>
                  <a:rPr lang="en-US" sz="2000" dirty="0"/>
                  <a:t>im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Hitting what you are </a:t>
                </a:r>
                <a:r>
                  <a:rPr lang="en-US" sz="2000" i="1" dirty="0"/>
                  <a:t>aiming</a:t>
                </a:r>
                <a:r>
                  <a:rPr lang="en-US" sz="2000" dirty="0"/>
                  <a:t> at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Precision = </a:t>
                </a:r>
                <a:r>
                  <a:rPr lang="en-US" sz="2000" b="1" dirty="0"/>
                  <a:t>Consistency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Digits of Precision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/>
                  <a:t> Accuracy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More digits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000" dirty="0"/>
                  <a:t> less </a:t>
                </a:r>
                <a:r>
                  <a:rPr lang="en-US" sz="2000" i="1" dirty="0"/>
                  <a:t>variability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EF746-E2B9-4622-8E31-457DA235A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70" y="4395019"/>
                <a:ext cx="3827207" cy="1938992"/>
              </a:xfrm>
              <a:prstGeom prst="rect">
                <a:avLst/>
              </a:prstGeom>
              <a:blipFill>
                <a:blip r:embed="rId4"/>
                <a:stretch>
                  <a:fillRect l="-1752" t="-1887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CDEC58B-F9EF-49BE-98E1-71B4FB709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395019"/>
            <a:ext cx="3343087" cy="1938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83F709-EE84-4498-BBA5-DA58AA2B1AF1}"/>
              </a:ext>
            </a:extLst>
          </p:cNvPr>
          <p:cNvSpPr/>
          <p:nvPr/>
        </p:nvSpPr>
        <p:spPr>
          <a:xfrm>
            <a:off x="2713240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B2596-0316-4568-91D7-65701A5AA851}"/>
              </a:ext>
            </a:extLst>
          </p:cNvPr>
          <p:cNvSpPr/>
          <p:nvPr/>
        </p:nvSpPr>
        <p:spPr>
          <a:xfrm>
            <a:off x="458152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C6A7D8-28B5-4010-86EA-4C50D9302FC7}"/>
              </a:ext>
            </a:extLst>
          </p:cNvPr>
          <p:cNvSpPr/>
          <p:nvPr/>
        </p:nvSpPr>
        <p:spPr>
          <a:xfrm>
            <a:off x="6449819" y="1470822"/>
            <a:ext cx="1881266" cy="2256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6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Comparing “Random” Number Generators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6" y="2186856"/>
            <a:ext cx="8266667" cy="4171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6354" y="1662035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Standard PRNG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8691" y="1681688"/>
            <a:ext cx="3691890" cy="46166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Halton QRNG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9236" y="2541186"/>
            <a:ext cx="3630799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The Halton sequence generates a smoother distribution of “random” points</a:t>
            </a:r>
            <a:endParaRPr lang="en-US" sz="2000" b="1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5A719-E2F0-4DAB-A0B5-1A93E27B198D}"/>
              </a:ext>
            </a:extLst>
          </p:cNvPr>
          <p:cNvSpPr txBox="1"/>
          <p:nvPr/>
        </p:nvSpPr>
        <p:spPr>
          <a:xfrm>
            <a:off x="4940135" y="128077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 quasi-random number generator</a:t>
            </a:r>
          </a:p>
        </p:txBody>
      </p:sp>
    </p:spTree>
    <p:extLst>
      <p:ext uri="{BB962C8B-B14F-4D97-AF65-F5344CB8AC3E}">
        <p14:creationId xmlns:p14="http://schemas.microsoft.com/office/powerpoint/2010/main" val="277770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principles behind the </a:t>
            </a:r>
            <a:r>
              <a:rPr lang="en-US" sz="2400" b="1" dirty="0">
                <a:solidFill>
                  <a:srgbClr val="FF0000"/>
                </a:solidFill>
              </a:rPr>
              <a:t>Monte Carlo </a:t>
            </a:r>
            <a:r>
              <a:rPr lang="en-US" sz="2400" dirty="0"/>
              <a:t>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accuracy when estimating the area of a 2-D </a:t>
            </a:r>
            <a:r>
              <a:rPr lang="en-US" sz="2400" b="1" dirty="0"/>
              <a:t>unit </a:t>
            </a:r>
            <a:r>
              <a:rPr lang="en-US" sz="2400" u="sng" dirty="0"/>
              <a:t>circle</a:t>
            </a:r>
            <a:r>
              <a:rPr lang="en-US" sz="2400" b="1" dirty="0"/>
              <a:t> </a:t>
            </a:r>
            <a:r>
              <a:rPr lang="en-US" sz="2400" dirty="0"/>
              <a:t>using two different sampling methods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Fixed sampling across a </a:t>
            </a:r>
            <a:r>
              <a:rPr lang="en-US" sz="2000" b="1" dirty="0">
                <a:solidFill>
                  <a:srgbClr val="0070C0"/>
                </a:solidFill>
              </a:rPr>
              <a:t>uniform grid </a:t>
            </a:r>
            <a:r>
              <a:rPr lang="en-US" sz="2000" dirty="0"/>
              <a:t>of points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Variable sampling using a set of </a:t>
            </a:r>
            <a:r>
              <a:rPr lang="en-US" sz="2000" b="1" dirty="0"/>
              <a:t>random</a:t>
            </a:r>
            <a:r>
              <a:rPr lang="en-US" sz="20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impact of minimizing </a:t>
            </a:r>
            <a:r>
              <a:rPr lang="en-US" sz="2400" b="1" dirty="0">
                <a:solidFill>
                  <a:srgbClr val="00B050"/>
                </a:solidFill>
              </a:rPr>
              <a:t>discrepancies</a:t>
            </a:r>
            <a:r>
              <a:rPr lang="en-US" sz="2400" dirty="0"/>
              <a:t> when using Monte Carlo estimation techniques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Pseudo-random number generator (</a:t>
            </a:r>
            <a:r>
              <a:rPr lang="en-US" sz="2000" b="1" dirty="0"/>
              <a:t>PRNG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2"/>
              </a:rPr>
              <a:t>Permuted Congruential Generator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Quasi-random number generator (</a:t>
            </a:r>
            <a:r>
              <a:rPr lang="en-US" sz="2000" b="1" dirty="0"/>
              <a:t>QRNG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7030A0"/>
                </a:solidFill>
                <a:hlinkClick r:id="rId3"/>
              </a:rPr>
              <a:t>Halton Sequence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98" y="1676592"/>
            <a:ext cx="6901804" cy="4471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CF45FA-168E-4EAF-B591-537CACE99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867" y="1468581"/>
            <a:ext cx="2578247" cy="16682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Halton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9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587E1-35FC-8F0D-A5E3-B8A4B9B3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83" y="1748970"/>
            <a:ext cx="2566537" cy="3370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8EFCC9-9AC2-434C-8E23-CC887C51C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3" y="483799"/>
            <a:ext cx="4885714" cy="49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 err="1">
                <a:latin typeface="+mn-lt"/>
              </a:rPr>
              <a:t>mc_circle_qrng.ipynb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5628" y="2660459"/>
            <a:ext cx="2096498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040184" y="3364763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040184" y="2783600"/>
            <a:ext cx="55444" cy="690267"/>
          </a:xfrm>
          <a:prstGeom prst="bentConnector3">
            <a:avLst>
              <a:gd name="adj1" fmla="val 82322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3977153" y="382903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138095" y="1177383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1607768" y="2660459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4188410" y="3062582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1954355" y="3458878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1849251" y="3848870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1910810" y="4333068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4963552" y="508198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E6A8E-3D94-4B79-AFBB-0249100BFF53}"/>
              </a:ext>
            </a:extLst>
          </p:cNvPr>
          <p:cNvSpPr/>
          <p:nvPr/>
        </p:nvSpPr>
        <p:spPr>
          <a:xfrm>
            <a:off x="273293" y="2098623"/>
            <a:ext cx="1315664" cy="1798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5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A62198-0CC3-E43F-B1B0-4EC64AF8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12" y="1275733"/>
            <a:ext cx="8377177" cy="4569369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mc_circle_qrng.ipynb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F99FC-C937-437C-AEDE-97699EA8C4B3}"/>
              </a:ext>
            </a:extLst>
          </p:cNvPr>
          <p:cNvSpPr txBox="1"/>
          <p:nvPr/>
        </p:nvSpPr>
        <p:spPr>
          <a:xfrm>
            <a:off x="1650898" y="5942538"/>
            <a:ext cx="5842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Halton QRNG MC was </a:t>
            </a:r>
            <a:r>
              <a:rPr lang="en-US" sz="2000" b="1" dirty="0"/>
              <a:t>1,456</a:t>
            </a:r>
            <a:r>
              <a:rPr lang="en-US" sz="2000" dirty="0"/>
              <a:t>% more accurate than the PRNG MC while needing </a:t>
            </a:r>
            <a:r>
              <a:rPr lang="en-US" sz="2000" b="1" dirty="0"/>
              <a:t>300%</a:t>
            </a:r>
            <a:r>
              <a:rPr lang="en-US" sz="2000" dirty="0"/>
              <a:t> fewer samples!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49C5BCE-54EB-D655-7513-D43AF4777C2A}"/>
              </a:ext>
            </a:extLst>
          </p:cNvPr>
          <p:cNvSpPr/>
          <p:nvPr/>
        </p:nvSpPr>
        <p:spPr>
          <a:xfrm>
            <a:off x="1780686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166A2-CBC3-01C1-CA1D-F9C764C70FB4}"/>
              </a:ext>
            </a:extLst>
          </p:cNvPr>
          <p:cNvSpPr/>
          <p:nvPr/>
        </p:nvSpPr>
        <p:spPr>
          <a:xfrm>
            <a:off x="3426619" y="1217267"/>
            <a:ext cx="983456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E4F9C5-DF59-CBD3-2CCD-CB939533DBE4}"/>
              </a:ext>
            </a:extLst>
          </p:cNvPr>
          <p:cNvSpPr/>
          <p:nvPr/>
        </p:nvSpPr>
        <p:spPr>
          <a:xfrm>
            <a:off x="7612856" y="1217267"/>
            <a:ext cx="1000139" cy="2223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0ED919-8AD5-07AA-681E-DCF1ADF665FA}"/>
              </a:ext>
            </a:extLst>
          </p:cNvPr>
          <p:cNvSpPr/>
          <p:nvPr/>
        </p:nvSpPr>
        <p:spPr>
          <a:xfrm>
            <a:off x="5957945" y="5315467"/>
            <a:ext cx="1929380" cy="5604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7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Moving to Higher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6C1C2B-4BBB-470F-9C0D-EE8212D3C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339" y="2430346"/>
            <a:ext cx="6417322" cy="4230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028C6-9F3F-4389-A5B6-2B745B4F3132}"/>
              </a:ext>
            </a:extLst>
          </p:cNvPr>
          <p:cNvSpPr txBox="1"/>
          <p:nvPr/>
        </p:nvSpPr>
        <p:spPr>
          <a:xfrm>
            <a:off x="1417320" y="1380232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The Pythagorean Distance is a </a:t>
            </a:r>
            <a:r>
              <a:rPr lang="en-US" sz="2400" b="1" dirty="0">
                <a:solidFill>
                  <a:srgbClr val="0070C0"/>
                </a:solidFill>
              </a:rPr>
              <a:t>metric</a:t>
            </a:r>
            <a:r>
              <a:rPr lang="en-US" sz="2400" dirty="0">
                <a:solidFill>
                  <a:srgbClr val="0070C0"/>
                </a:solidFill>
              </a:rPr>
              <a:t> that is true in all </a:t>
            </a:r>
            <a:r>
              <a:rPr lang="en-US" sz="2400" b="1" dirty="0">
                <a:solidFill>
                  <a:srgbClr val="0070C0"/>
                </a:solidFill>
              </a:rPr>
              <a:t>orthogonal</a:t>
            </a:r>
            <a:r>
              <a:rPr lang="en-US" sz="2400" dirty="0">
                <a:solidFill>
                  <a:srgbClr val="0070C0"/>
                </a:solidFill>
              </a:rPr>
              <a:t> spaces of any dimension</a:t>
            </a:r>
          </a:p>
        </p:txBody>
      </p:sp>
    </p:spTree>
    <p:extLst>
      <p:ext uri="{BB962C8B-B14F-4D97-AF65-F5344CB8AC3E}">
        <p14:creationId xmlns:p14="http://schemas.microsoft.com/office/powerpoint/2010/main" val="529513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AEAACB-E195-4344-A1C1-72924A26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7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09A1F5-2B49-4CBB-8692-5FAACC3E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02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23BDFB-D28F-48F1-8A3C-304E4D16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51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3" y="885095"/>
            <a:ext cx="4124250" cy="4147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0" y="584885"/>
            <a:ext cx="423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33BB00-8A73-42CB-AE24-6472C43F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91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7026" cy="4146550"/>
            <a:chOff x="196" y="558"/>
            <a:chExt cx="2606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70C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153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0C35E6-12B2-492D-A921-1A4ED886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8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32263" cy="4146550"/>
            <a:chOff x="196" y="558"/>
            <a:chExt cx="2603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154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154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160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160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C3FA0-BE03-4C3A-97E6-6511F664E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2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the volume of a 3-D unit </a:t>
            </a:r>
            <a:r>
              <a:rPr lang="en-US" sz="2400" u="sng" dirty="0"/>
              <a:t>sphere</a:t>
            </a:r>
            <a:r>
              <a:rPr lang="en-US" sz="2400" dirty="0"/>
              <a:t> using a QRNG powered Monte Carlo approach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"curse of dimensionality" as it relates to estimating the volume of </a:t>
            </a:r>
            <a:r>
              <a:rPr lang="en-US" sz="2400" b="1" dirty="0">
                <a:solidFill>
                  <a:srgbClr val="FF0000"/>
                </a:solidFill>
              </a:rPr>
              <a:t>hyperspheres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Monte Carlo to estimate the content of an </a:t>
            </a:r>
            <a:r>
              <a:rPr lang="en-US" sz="2000" b="1" dirty="0"/>
              <a:t>n-ball</a:t>
            </a:r>
            <a:r>
              <a:rPr lang="en-US" sz="2000" dirty="0"/>
              <a:t> using  </a:t>
            </a:r>
            <a:r>
              <a:rPr lang="en-US" sz="2000" i="1" dirty="0"/>
              <a:t>integer</a:t>
            </a:r>
            <a:r>
              <a:rPr lang="en-US" sz="2000" dirty="0"/>
              <a:t> dimensions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a closed-form (</a:t>
            </a:r>
            <a:r>
              <a:rPr lang="en-US" sz="2000" b="1" dirty="0">
                <a:solidFill>
                  <a:srgbClr val="00B050"/>
                </a:solidFill>
              </a:rPr>
              <a:t>analytic</a:t>
            </a:r>
            <a:r>
              <a:rPr lang="en-US" sz="2000" dirty="0"/>
              <a:t>) formula for n-ball content based upon Euler's </a:t>
            </a:r>
            <a:r>
              <a:rPr lang="en-US" sz="2000" b="1" dirty="0">
                <a:solidFill>
                  <a:srgbClr val="7030A0"/>
                </a:solidFill>
              </a:rPr>
              <a:t>Gamma</a:t>
            </a:r>
            <a:r>
              <a:rPr lang="en-US" sz="2000" dirty="0"/>
              <a:t>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area under the </a:t>
            </a:r>
            <a:r>
              <a:rPr lang="en-US" sz="2400" b="1" dirty="0">
                <a:solidFill>
                  <a:srgbClr val="0070C0"/>
                </a:solidFill>
              </a:rPr>
              <a:t>standard normal PDF </a:t>
            </a:r>
            <a:r>
              <a:rPr lang="en-US" sz="2400" dirty="0"/>
              <a:t>using a random sampling technique powered by the Halton QRNG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CBB179-FA6E-4E9F-82AE-013F11F2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12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0" y="584885"/>
            <a:ext cx="423424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Prove</a:t>
            </a:r>
            <a:r>
              <a:rPr lang="en-US" sz="2400" dirty="0"/>
              <a:t>:  </a:t>
            </a:r>
            <a:r>
              <a:rPr lang="en-US" sz="2000" dirty="0"/>
              <a:t>a</a:t>
            </a:r>
            <a:r>
              <a:rPr lang="en-US" sz="2000" baseline="30000" dirty="0"/>
              <a:t>2</a:t>
            </a:r>
            <a:r>
              <a:rPr lang="en-US" sz="2000" dirty="0"/>
              <a:t> + b</a:t>
            </a:r>
            <a:r>
              <a:rPr lang="en-US" sz="2000" baseline="30000" dirty="0"/>
              <a:t>2</a:t>
            </a:r>
            <a:r>
              <a:rPr lang="en-US" sz="2000" dirty="0"/>
              <a:t> = c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00B0F0"/>
                </a:solidFill>
              </a:rPr>
              <a:t>Area of Outer Square</a:t>
            </a:r>
          </a:p>
          <a:p>
            <a:pPr algn="ctr"/>
            <a:r>
              <a:rPr lang="en-US" sz="2000" dirty="0"/>
              <a:t>(a + b)</a:t>
            </a:r>
            <a:r>
              <a:rPr lang="en-US" sz="2000" baseline="30000" dirty="0"/>
              <a:t>2</a:t>
            </a:r>
            <a:r>
              <a:rPr lang="en-US" sz="2000" dirty="0"/>
              <a:t> = a</a:t>
            </a:r>
            <a:r>
              <a:rPr lang="en-US" sz="2000" baseline="30000" dirty="0"/>
              <a:t>2</a:t>
            </a:r>
            <a:r>
              <a:rPr lang="en-US" sz="2000" dirty="0"/>
              <a:t> + 2ab + b</a:t>
            </a:r>
            <a:r>
              <a:rPr lang="en-US" sz="2000" baseline="30000" dirty="0"/>
              <a:t>2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Area of Inner Triangles</a:t>
            </a:r>
          </a:p>
          <a:p>
            <a:pPr algn="ctr"/>
            <a:r>
              <a:rPr lang="en-US" sz="2000" dirty="0"/>
              <a:t>4 × [(a × b) / 2] = 2ab</a:t>
            </a:r>
          </a:p>
          <a:p>
            <a:pPr algn="ctr"/>
            <a:endParaRPr lang="en-US" sz="2000" dirty="0"/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r>
              <a:rPr lang="en-US" sz="2000" dirty="0"/>
              <a:t>c</a:t>
            </a:r>
            <a:r>
              <a:rPr lang="en-US" sz="2000" baseline="30000" dirty="0"/>
              <a:t>2</a:t>
            </a:r>
          </a:p>
          <a:p>
            <a:pPr algn="ctr"/>
            <a:endParaRPr lang="en-US" sz="2000" dirty="0"/>
          </a:p>
          <a:p>
            <a:pPr algn="ctr"/>
            <a:r>
              <a:rPr lang="en-US" b="1" dirty="0">
                <a:solidFill>
                  <a:srgbClr val="00B0F0"/>
                </a:solidFill>
              </a:rPr>
              <a:t>Area of Outer Square</a:t>
            </a:r>
            <a:r>
              <a:rPr lang="en-US" b="1" dirty="0"/>
              <a:t> – </a:t>
            </a:r>
            <a:r>
              <a:rPr lang="en-US" b="1" dirty="0">
                <a:solidFill>
                  <a:srgbClr val="FF0000"/>
                </a:solidFill>
              </a:rPr>
              <a:t>Area of Triangles </a:t>
            </a:r>
            <a:r>
              <a:rPr lang="en-US" b="1" dirty="0"/>
              <a:t>=</a:t>
            </a:r>
          </a:p>
          <a:p>
            <a:pPr algn="ctr"/>
            <a:r>
              <a:rPr lang="en-US" b="1" dirty="0">
                <a:solidFill>
                  <a:srgbClr val="00B050"/>
                </a:solidFill>
              </a:rPr>
              <a:t>Area of Inner Square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>
                <a:solidFill>
                  <a:srgbClr val="00B0F0"/>
                </a:solidFill>
              </a:rPr>
              <a:t>[a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 + 2ab + b</a:t>
            </a:r>
            <a:r>
              <a:rPr lang="en-US" sz="2000" baseline="30000" dirty="0">
                <a:solidFill>
                  <a:srgbClr val="00B0F0"/>
                </a:solidFill>
              </a:rPr>
              <a:t>2</a:t>
            </a:r>
            <a:r>
              <a:rPr lang="en-US" sz="2000" dirty="0">
                <a:solidFill>
                  <a:srgbClr val="00B0F0"/>
                </a:solidFill>
              </a:rPr>
              <a:t>] </a:t>
            </a:r>
            <a:r>
              <a:rPr lang="en-US" sz="2000" dirty="0"/>
              <a:t>– </a:t>
            </a:r>
            <a:r>
              <a:rPr lang="en-US" sz="2000" dirty="0">
                <a:solidFill>
                  <a:srgbClr val="FF0000"/>
                </a:solidFill>
              </a:rPr>
              <a:t>2ab</a:t>
            </a:r>
            <a:r>
              <a:rPr lang="en-US" sz="2000" dirty="0"/>
              <a:t> =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c</a:t>
            </a:r>
            <a:r>
              <a:rPr lang="en-US" sz="2000" b="1" baseline="30000" dirty="0">
                <a:solidFill>
                  <a:srgbClr val="00B050"/>
                </a:solidFill>
              </a:rPr>
              <a:t>2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      a</a:t>
            </a:r>
            <a:r>
              <a:rPr lang="en-US" sz="2000" b="1" baseline="30000" dirty="0"/>
              <a:t>2</a:t>
            </a:r>
            <a:r>
              <a:rPr lang="en-US" sz="2000" b="1" dirty="0"/>
              <a:t> + b</a:t>
            </a:r>
            <a:r>
              <a:rPr lang="en-US" sz="2000" b="1" baseline="30000" dirty="0"/>
              <a:t>2</a:t>
            </a:r>
            <a:r>
              <a:rPr lang="en-US" sz="2000" b="1" dirty="0"/>
              <a:t> = c</a:t>
            </a:r>
            <a:r>
              <a:rPr lang="en-US" sz="2000" b="1" baseline="30000" dirty="0"/>
              <a:t>2</a:t>
            </a:r>
          </a:p>
          <a:p>
            <a:endParaRPr lang="en-US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11150" y="885825"/>
            <a:ext cx="4122738" cy="4146550"/>
            <a:chOff x="196" y="558"/>
            <a:chExt cx="2597" cy="2612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196" y="558"/>
              <a:ext cx="2597" cy="2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>
              <a:off x="1617" y="2866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2504" y="1694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V="1">
              <a:off x="1617" y="1694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2504" y="815"/>
              <a:ext cx="0" cy="879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1322" y="815"/>
              <a:ext cx="1181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1322" y="815"/>
              <a:ext cx="1181" cy="879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436" y="815"/>
              <a:ext cx="886" cy="0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36" y="815"/>
              <a:ext cx="0" cy="1172"/>
            </a:xfrm>
            <a:prstGeom prst="line">
              <a:avLst/>
            </a:prstGeom>
            <a:noFill/>
            <a:ln w="39688" cap="rnd">
              <a:solidFill>
                <a:srgbClr val="00B0F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36" y="815"/>
              <a:ext cx="886" cy="1172"/>
            </a:xfrm>
            <a:prstGeom prst="line">
              <a:avLst/>
            </a:prstGeom>
            <a:noFill/>
            <a:ln w="39688" cap="rnd">
              <a:solidFill>
                <a:srgbClr val="00B0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436" y="1987"/>
              <a:ext cx="0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436" y="2866"/>
              <a:ext cx="1181" cy="0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436" y="1987"/>
              <a:ext cx="1182" cy="879"/>
            </a:xfrm>
            <a:prstGeom prst="line">
              <a:avLst/>
            </a:prstGeom>
            <a:noFill/>
            <a:ln w="39688" cap="rnd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055" y="289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5" y="116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818" y="602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282" y="2361"/>
              <a:ext cx="7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a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2642" y="2306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996" y="602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79" y="1281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962" y="2919"/>
              <a:ext cx="7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b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1894" y="2068"/>
              <a:ext cx="142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894" y="1336"/>
              <a:ext cx="14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971" y="1336"/>
              <a:ext cx="141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1045" y="2213"/>
              <a:ext cx="14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12B05A-64A3-4D03-B602-3A4F368B7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956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Pythagorean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1D44F-6474-47F7-82A5-EAF325C9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0" y="1367451"/>
            <a:ext cx="6847619" cy="4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A28E86A-AE98-231E-0A93-47425008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04" y="477248"/>
            <a:ext cx="4868027" cy="58900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1A9C85-7D57-B6D3-D951-BDCF0B62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226" y="1727280"/>
            <a:ext cx="2446803" cy="3197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2850" y="374146"/>
            <a:ext cx="3525944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mc_sphere_qrng.ipynb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192507" y="2594220"/>
            <a:ext cx="205208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131048" y="4093429"/>
            <a:ext cx="1444798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6131049" y="2717362"/>
            <a:ext cx="61459" cy="1485172"/>
          </a:xfrm>
          <a:prstGeom prst="bentConnector3">
            <a:avLst>
              <a:gd name="adj1" fmla="val 6792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3975354" y="1140404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01E6BD-E63B-4C94-AAA4-3C1661D17948}"/>
              </a:ext>
            </a:extLst>
          </p:cNvPr>
          <p:cNvGrpSpPr/>
          <p:nvPr/>
        </p:nvGrpSpPr>
        <p:grpSpPr>
          <a:xfrm>
            <a:off x="2077394" y="1434786"/>
            <a:ext cx="1076632" cy="369332"/>
            <a:chOff x="4704120" y="2356972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D855454-874F-4387-90F2-65EE50F70C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839095-02D3-444A-AAAC-D861F532D7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4FB0FE4-8A2B-4942-AD52-79771715A672}"/>
              </a:ext>
            </a:extLst>
          </p:cNvPr>
          <p:cNvGrpSpPr/>
          <p:nvPr/>
        </p:nvGrpSpPr>
        <p:grpSpPr>
          <a:xfrm>
            <a:off x="1916897" y="2488756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6CCC9BF-1D24-4628-B2B5-8F2251944B3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EF6567E-ADBC-4BB6-99A9-F3D900ECED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AE6A6DE-C6DD-44EB-B570-9975A9950489}"/>
              </a:ext>
            </a:extLst>
          </p:cNvPr>
          <p:cNvGrpSpPr/>
          <p:nvPr/>
        </p:nvGrpSpPr>
        <p:grpSpPr>
          <a:xfrm>
            <a:off x="2650658" y="3560053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5CE5EC8-D670-41F0-BDCF-C132E480432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337908-0C24-40B9-999A-77ED2C7114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4F61185-6FD8-4CE5-B366-136C07D93BD9}"/>
              </a:ext>
            </a:extLst>
          </p:cNvPr>
          <p:cNvGrpSpPr/>
          <p:nvPr/>
        </p:nvGrpSpPr>
        <p:grpSpPr>
          <a:xfrm>
            <a:off x="3068640" y="3833202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E8085A-6B75-4423-86FF-1969D766B68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FFBF2E0-1AAD-4121-872E-150EC25A5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4AA552-4B08-4645-9E5D-6FB0896013BE}"/>
              </a:ext>
            </a:extLst>
          </p:cNvPr>
          <p:cNvGrpSpPr/>
          <p:nvPr/>
        </p:nvGrpSpPr>
        <p:grpSpPr>
          <a:xfrm>
            <a:off x="3122428" y="4447800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0A7C39-3F5A-4180-A502-318487E7DB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85496F8-45C9-40CB-B904-D9203F4A1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0ECD42D-9F01-45FF-8B25-B74D1E43F2DD}"/>
              </a:ext>
            </a:extLst>
          </p:cNvPr>
          <p:cNvGrpSpPr/>
          <p:nvPr/>
        </p:nvGrpSpPr>
        <p:grpSpPr>
          <a:xfrm>
            <a:off x="3536870" y="4748075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D24ECF3-EA1A-42A4-A1AD-66550749B4C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EE5DD01-A8E6-4DCC-BB14-27AD51FAA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E0E20EE-9309-4BD5-92C4-10D827A8131B}"/>
              </a:ext>
            </a:extLst>
          </p:cNvPr>
          <p:cNvGrpSpPr/>
          <p:nvPr/>
        </p:nvGrpSpPr>
        <p:grpSpPr>
          <a:xfrm>
            <a:off x="3415227" y="537590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C002F3C-7B2D-401E-B47D-B40B197E12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E0AFAC2-3F35-4ACE-AEBB-ADAA4F7766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EBAA1CB-2BC2-4555-82E9-77BB4AB06893}"/>
              </a:ext>
            </a:extLst>
          </p:cNvPr>
          <p:cNvGrpSpPr/>
          <p:nvPr/>
        </p:nvGrpSpPr>
        <p:grpSpPr>
          <a:xfrm>
            <a:off x="2806164" y="6092248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003327A-C479-4F4A-8CC0-41C4207018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C09AC52-63DF-4D54-B191-2250A4CA9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A64431-D435-4E8A-A553-F46089226CD2}"/>
                  </a:ext>
                </a:extLst>
              </p:cNvPr>
              <p:cNvSpPr txBox="1"/>
              <p:nvPr/>
            </p:nvSpPr>
            <p:spPr>
              <a:xfrm>
                <a:off x="5548983" y="5597801"/>
                <a:ext cx="3133678" cy="5003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𝑠𝑝h𝑒𝑟𝑒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𝑡𝑒𝑟𝑎𝑡𝑖𝑜𝑛𝑠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CA64431-D435-4E8A-A553-F46089226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983" y="5597801"/>
                <a:ext cx="3133678" cy="5003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1CE549AD-1FF3-41E4-BAC6-71FA69D5E1BF}"/>
              </a:ext>
            </a:extLst>
          </p:cNvPr>
          <p:cNvSpPr txBox="1"/>
          <p:nvPr/>
        </p:nvSpPr>
        <p:spPr>
          <a:xfrm>
            <a:off x="2757045" y="1733881"/>
            <a:ext cx="1993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Moving up to the third dimension…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D4C410-9EB8-4B32-8D08-2EBD312A34EA}"/>
                  </a:ext>
                </a:extLst>
              </p:cNvPr>
              <p:cNvSpPr txBox="1"/>
              <p:nvPr/>
            </p:nvSpPr>
            <p:spPr>
              <a:xfrm>
                <a:off x="5686008" y="5237400"/>
                <a:ext cx="2859629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𝑐𝑢𝑏𝑒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0D4C410-9EB8-4B32-8D08-2EBD312A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008" y="5237400"/>
                <a:ext cx="2859629" cy="276999"/>
              </a:xfrm>
              <a:prstGeom prst="rect">
                <a:avLst/>
              </a:prstGeom>
              <a:blipFill>
                <a:blip r:embed="rId5"/>
                <a:stretch>
                  <a:fillRect l="-1493" r="-1493" b="-15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65" grpId="0" animBg="1"/>
      <p:bldP spid="66" grpId="0"/>
      <p:bldP spid="6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A07D8C-C342-E68A-7AA3-915C0F454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730" y="3273587"/>
            <a:ext cx="2863695" cy="2062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mc_sphere_qrng.ipynb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82D2B6D-8E83-4397-8F0D-6DA847085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35" y="1322768"/>
            <a:ext cx="4996809" cy="51793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9E57C6F-6A0C-46CD-957F-D0C2A888E50D}"/>
              </a:ext>
            </a:extLst>
          </p:cNvPr>
          <p:cNvSpPr txBox="1"/>
          <p:nvPr/>
        </p:nvSpPr>
        <p:spPr>
          <a:xfrm>
            <a:off x="5619648" y="1521871"/>
            <a:ext cx="2990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just estimated the volume of a unit sphere to within </a:t>
            </a:r>
            <a:r>
              <a:rPr lang="en-US" b="1" dirty="0">
                <a:solidFill>
                  <a:srgbClr val="00B050"/>
                </a:solidFill>
              </a:rPr>
              <a:t>0.009%</a:t>
            </a:r>
            <a:r>
              <a:rPr lang="en-US" dirty="0"/>
              <a:t> without a stitch of </a:t>
            </a:r>
            <a:r>
              <a:rPr lang="en-US" i="1" dirty="0"/>
              <a:t>calculus</a:t>
            </a:r>
            <a:r>
              <a:rPr lang="en-US" dirty="0"/>
              <a:t> and using nothing but </a:t>
            </a:r>
            <a:r>
              <a:rPr lang="en-US" u="sng" dirty="0"/>
              <a:t>random</a:t>
            </a:r>
            <a:r>
              <a:rPr lang="en-US" dirty="0"/>
              <a:t> numbers!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9BA69-A355-418D-8F3C-918ED2D5B3AC}"/>
              </a:ext>
            </a:extLst>
          </p:cNvPr>
          <p:cNvSpPr txBox="1"/>
          <p:nvPr/>
        </p:nvSpPr>
        <p:spPr>
          <a:xfrm>
            <a:off x="5805987" y="5656730"/>
            <a:ext cx="2617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QRNG was </a:t>
            </a:r>
            <a:r>
              <a:rPr lang="en-US" b="1" dirty="0">
                <a:solidFill>
                  <a:srgbClr val="FF0000"/>
                </a:solidFill>
              </a:rPr>
              <a:t>1,664%</a:t>
            </a:r>
            <a:r>
              <a:rPr lang="en-US" dirty="0"/>
              <a:t> more accurate than the PRNG</a:t>
            </a:r>
          </a:p>
        </p:txBody>
      </p:sp>
    </p:spTree>
    <p:extLst>
      <p:ext uri="{BB962C8B-B14F-4D97-AF65-F5344CB8AC3E}">
        <p14:creationId xmlns:p14="http://schemas.microsoft.com/office/powerpoint/2010/main" val="366474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EBE9764-17B3-8CA8-73B1-CF295A24F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601" y="1890864"/>
            <a:ext cx="4854126" cy="47412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0342DF0-7AAF-4A1D-99FC-524FF2DCF25A}"/>
              </a:ext>
            </a:extLst>
          </p:cNvPr>
          <p:cNvGrpSpPr/>
          <p:nvPr/>
        </p:nvGrpSpPr>
        <p:grpSpPr>
          <a:xfrm>
            <a:off x="4329107" y="199355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160189F-97F2-4C87-A987-BCDAEC6FBE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DA43F7-7F27-4C0C-83F4-158CF8D3FC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mc_hypersphere.ipynb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40BB75-3027-4799-9254-5BBB5A3609F6}"/>
              </a:ext>
            </a:extLst>
          </p:cNvPr>
          <p:cNvGrpSpPr/>
          <p:nvPr/>
        </p:nvGrpSpPr>
        <p:grpSpPr>
          <a:xfrm>
            <a:off x="6967923" y="2356423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6B85B6C-E6B9-4F3A-937C-0F3E359B79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25259F-D3B3-4CA4-A8E3-473AE68035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08C2216-5F61-481D-ACB0-3D75804526B5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Incorporating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dimension…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8BDF64-5C36-465B-8D47-828B96C788D0}"/>
              </a:ext>
            </a:extLst>
          </p:cNvPr>
          <p:cNvGrpSpPr/>
          <p:nvPr/>
        </p:nvGrpSpPr>
        <p:grpSpPr>
          <a:xfrm>
            <a:off x="4215982" y="2718260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31DCE6-6432-4A00-996E-6134C879A35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56E8839-4372-40AE-9760-6D01F5D512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12ED83-4F8C-41D3-A2CD-5EB29C0C14A9}"/>
              </a:ext>
            </a:extLst>
          </p:cNvPr>
          <p:cNvGrpSpPr/>
          <p:nvPr/>
        </p:nvGrpSpPr>
        <p:grpSpPr>
          <a:xfrm>
            <a:off x="6593313" y="3636006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5984A7B-EF6A-4423-A270-6E962C7AAA3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3FFA919-2C03-4C6E-B56B-369176DB66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B5742D-7985-4CA8-8614-5765F00970EC}"/>
              </a:ext>
            </a:extLst>
          </p:cNvPr>
          <p:cNvGrpSpPr/>
          <p:nvPr/>
        </p:nvGrpSpPr>
        <p:grpSpPr>
          <a:xfrm>
            <a:off x="4915751" y="3982853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437BDE5-7530-4466-A01F-BF524A71835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CBD1735-F115-493F-B37D-241F939E61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CFD773-A389-57A6-341F-8E6EE8982D8F}"/>
              </a:ext>
            </a:extLst>
          </p:cNvPr>
          <p:cNvGrpSpPr/>
          <p:nvPr/>
        </p:nvGrpSpPr>
        <p:grpSpPr>
          <a:xfrm>
            <a:off x="5970096" y="486997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CAE32D6-0A24-CF58-05CC-B820DFFCC31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188A4C7-5714-6556-6D60-7A15304961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6375E2-BCA5-1A29-026C-C5E598A99535}"/>
              </a:ext>
            </a:extLst>
          </p:cNvPr>
          <p:cNvGrpSpPr/>
          <p:nvPr/>
        </p:nvGrpSpPr>
        <p:grpSpPr>
          <a:xfrm>
            <a:off x="6465947" y="5727877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FB99A4-6BF1-9B3C-E4C4-A0B94BBD4BC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AB36BFE-3223-008B-7A40-ADCA91DA02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B5DDBAD-E68E-0663-B853-7B082B326A1C}"/>
              </a:ext>
            </a:extLst>
          </p:cNvPr>
          <p:cNvGrpSpPr/>
          <p:nvPr/>
        </p:nvGrpSpPr>
        <p:grpSpPr>
          <a:xfrm>
            <a:off x="6965052" y="4341922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844DB95-58FA-A8FD-DD29-4279F41727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A70A24F-97A2-1D8A-E843-43174298A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83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59C65C-B3B0-14FC-CE65-6F5A7CD92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28" y="2218427"/>
            <a:ext cx="2409524" cy="1561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mc_hypersphere.ipynb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3CBA3-96B5-45D8-99CB-1381E5E462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790" y="1619349"/>
            <a:ext cx="4306927" cy="4301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5F0744-42B5-46F4-B84F-DE4AAC9B2265}"/>
                  </a:ext>
                </a:extLst>
              </p:cNvPr>
              <p:cNvSpPr txBox="1"/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3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3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5F0744-42B5-46F4-B84F-DE4AAC9B2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3940935"/>
                <a:ext cx="743345" cy="880434"/>
              </a:xfrm>
              <a:prstGeom prst="rect">
                <a:avLst/>
              </a:prstGeom>
              <a:blipFill>
                <a:blip r:embed="rId5"/>
                <a:stretch>
                  <a:fillRect l="-36885" b="-17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F2E5F37-EA2E-4944-92B1-3EF645314E0D}"/>
              </a:ext>
            </a:extLst>
          </p:cNvPr>
          <p:cNvSpPr txBox="1"/>
          <p:nvPr/>
        </p:nvSpPr>
        <p:spPr>
          <a:xfrm>
            <a:off x="5452000" y="5165737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Yes, we </a:t>
            </a:r>
            <a:r>
              <a:rPr lang="en-US" sz="2000" b="1" u="sng" dirty="0"/>
              <a:t>can</a:t>
            </a:r>
            <a:r>
              <a:rPr lang="en-US" sz="2000" b="1" dirty="0"/>
              <a:t> calculate the volume of something we can not even </a:t>
            </a:r>
            <a:r>
              <a:rPr lang="en-US" sz="2000" b="1" i="1" dirty="0"/>
              <a:t>imagine!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0966B3-11B7-4D21-95B8-BC8C14610E26}"/>
              </a:ext>
            </a:extLst>
          </p:cNvPr>
          <p:cNvSpPr txBox="1"/>
          <p:nvPr/>
        </p:nvSpPr>
        <p:spPr>
          <a:xfrm>
            <a:off x="5482390" y="1349938"/>
            <a:ext cx="2813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What is the content of a 4-D unit hypersphere?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56A386-4F9F-B105-22FA-0F3114B5A64D}"/>
              </a:ext>
            </a:extLst>
          </p:cNvPr>
          <p:cNvSpPr/>
          <p:nvPr/>
        </p:nvSpPr>
        <p:spPr>
          <a:xfrm>
            <a:off x="5774531" y="3312826"/>
            <a:ext cx="2152650" cy="367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FF81B6-2A7B-5FFC-5572-0391AF0B37ED}"/>
              </a:ext>
            </a:extLst>
          </p:cNvPr>
          <p:cNvCxnSpPr/>
          <p:nvPr/>
        </p:nvCxnSpPr>
        <p:spPr>
          <a:xfrm>
            <a:off x="5774531" y="3095469"/>
            <a:ext cx="208781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0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/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i="1" dirty="0"/>
                  <a:t>volume</a:t>
                </a:r>
                <a:r>
                  <a:rPr lang="en-US" i="1" dirty="0">
                    <a:solidFill>
                      <a:srgbClr val="7030A0"/>
                    </a:solidFill>
                  </a:rPr>
                  <a:t> of 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-ball </a:t>
                </a:r>
                <a:r>
                  <a:rPr lang="en-US" i="1" dirty="0">
                    <a:solidFill>
                      <a:srgbClr val="7030A0"/>
                    </a:solidFill>
                  </a:rPr>
                  <a:t>is proportional to the </a:t>
                </a:r>
                <a:r>
                  <a:rPr lang="en-US" i="1" u="sng" dirty="0">
                    <a:solidFill>
                      <a:srgbClr val="7030A0"/>
                    </a:solidFill>
                  </a:rPr>
                  <a:t>unit</a:t>
                </a:r>
                <a:r>
                  <a:rPr lang="en-US" i="1" dirty="0">
                    <a:solidFill>
                      <a:srgbClr val="7030A0"/>
                    </a:solidFill>
                  </a:rPr>
                  <a:t> ball for that dimension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3E949F-14E9-4397-81A6-B0CAFD78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766050"/>
                <a:ext cx="2631451" cy="923330"/>
              </a:xfrm>
              <a:prstGeom prst="rect">
                <a:avLst/>
              </a:prstGeom>
              <a:blipFill>
                <a:blip r:embed="rId3"/>
                <a:stretch>
                  <a:fillRect l="-1620" t="-3974" r="-370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DD3CD9C8-9703-4A74-AF0F-5CAC2ADD2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75" y="4101961"/>
            <a:ext cx="3148005" cy="23007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/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by integrating the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ball over a </a:t>
                </a:r>
                <a:r>
                  <a:rPr lang="en-US" b="1" dirty="0"/>
                  <a:t>unit</a:t>
                </a:r>
                <a:r>
                  <a:rPr lang="en-US" dirty="0">
                    <a:solidFill>
                      <a:srgbClr val="7030A0"/>
                    </a:solidFill>
                  </a:rPr>
                  <a:t> disk using polar coordinates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D0724B1-780B-45DD-A942-F65E1F653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58" y="1691729"/>
                <a:ext cx="3511970" cy="923330"/>
              </a:xfrm>
              <a:prstGeom prst="rect">
                <a:avLst/>
              </a:prstGeom>
              <a:blipFill>
                <a:blip r:embed="rId5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/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687F750-C403-4ED8-9842-066D6EEC6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4640547"/>
                <a:ext cx="3266215" cy="6222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/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C12C256-2BF6-42FE-B22C-E712681AF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3025257"/>
                <a:ext cx="4589077" cy="622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/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B34443-B2C6-4FAE-AACD-28FF02E8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755" y="3871204"/>
                <a:ext cx="3467424" cy="6222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/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C28287A-A558-41C5-8B0D-B0678B5BB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934" y="5461508"/>
                <a:ext cx="1968103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/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6D93F6-7076-448E-95C6-DED1FA58A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72" y="3198156"/>
                <a:ext cx="1718740" cy="276999"/>
              </a:xfrm>
              <a:prstGeom prst="rect">
                <a:avLst/>
              </a:prstGeom>
              <a:blipFill>
                <a:blip r:embed="rId10"/>
                <a:stretch>
                  <a:fillRect l="-2482" r="-355" b="-1111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C1D795E-556A-43F9-9818-FF8B4D69BF3F}"/>
              </a:ext>
            </a:extLst>
          </p:cNvPr>
          <p:cNvSpPr/>
          <p:nvPr/>
        </p:nvSpPr>
        <p:spPr>
          <a:xfrm>
            <a:off x="855406" y="3134032"/>
            <a:ext cx="1858297" cy="41295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66942B3-8390-4402-9715-D10FB11E811F}"/>
              </a:ext>
            </a:extLst>
          </p:cNvPr>
          <p:cNvSpPr/>
          <p:nvPr/>
        </p:nvSpPr>
        <p:spPr>
          <a:xfrm>
            <a:off x="4130916" y="5396604"/>
            <a:ext cx="2159271" cy="7387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55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/>
      <p:bldP spid="33" grpId="0"/>
      <p:bldP spid="34" grpId="0"/>
      <p:bldP spid="35" grpId="0"/>
      <p:bldP spid="39" grpId="0"/>
      <p:bldP spid="25" grpId="0"/>
      <p:bldP spid="43" grpId="0" animBg="1"/>
      <p:bldP spid="4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Recurrence 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/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D2D4A4-9713-416E-9D6B-D9AC86492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404" y="1750702"/>
                <a:ext cx="1718740" cy="276999"/>
              </a:xfrm>
              <a:prstGeom prst="rect">
                <a:avLst/>
              </a:prstGeom>
              <a:blipFill>
                <a:blip r:embed="rId3"/>
                <a:stretch>
                  <a:fillRect l="-2837" b="-1087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/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3D2CE8A-4194-4CD8-ABB0-586BE7ADC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1629002"/>
                <a:ext cx="1968103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/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6EF0F6-DECC-4AE6-BF29-03CBA5E8D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451" y="2462680"/>
                <a:ext cx="1005147" cy="276999"/>
              </a:xfrm>
              <a:prstGeom prst="rect">
                <a:avLst/>
              </a:prstGeom>
              <a:blipFill>
                <a:blip r:embed="rId5"/>
                <a:stretch>
                  <a:fillRect l="-5488" r="-548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/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9A46353-19D2-4EDA-933F-DB4469F50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582" y="2462680"/>
                <a:ext cx="1031115" cy="276999"/>
              </a:xfrm>
              <a:prstGeom prst="rect">
                <a:avLst/>
              </a:prstGeom>
              <a:blipFill>
                <a:blip r:embed="rId6"/>
                <a:stretch>
                  <a:fillRect l="-4706" r="-470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/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1DA8B9-D1E7-4F36-BC93-FBE06B925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3117010"/>
                <a:ext cx="1017971" cy="276999"/>
              </a:xfrm>
              <a:prstGeom prst="rect">
                <a:avLst/>
              </a:prstGeom>
              <a:blipFill>
                <a:blip r:embed="rId7"/>
                <a:stretch>
                  <a:fillRect l="-5389" r="-479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/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4A2C320-04E3-4ED4-A39C-6E253CCC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621" y="3117010"/>
                <a:ext cx="1198149" cy="276999"/>
              </a:xfrm>
              <a:prstGeom prst="rect">
                <a:avLst/>
              </a:prstGeom>
              <a:blipFill>
                <a:blip r:embed="rId8"/>
                <a:stretch>
                  <a:fillRect l="-4061" r="-355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/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91E0556-F5D4-45A3-9516-CA20C5A7C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3771340"/>
                <a:ext cx="1965345" cy="51860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/>
              <p:nvPr/>
            </p:nvSpPr>
            <p:spPr>
              <a:xfrm>
                <a:off x="5754247" y="3892143"/>
                <a:ext cx="13237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F1BAB6E-25DD-465B-90CF-56A76584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247" y="3892143"/>
                <a:ext cx="1323759" cy="276999"/>
              </a:xfrm>
              <a:prstGeom prst="rect">
                <a:avLst/>
              </a:prstGeom>
              <a:blipFill>
                <a:blip r:embed="rId10"/>
                <a:stretch>
                  <a:fillRect l="-4147" t="-4348" r="-92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/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991A4D6-DE01-4871-9C4A-1F5212AB5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4955" y="4667275"/>
                <a:ext cx="2132059" cy="5203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/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F82831D-9CB3-4191-B9EC-AC8356B6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870" y="4667788"/>
                <a:ext cx="1490472" cy="51937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/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8D569FE-B63B-4EF6-A8F4-2F9B2336E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329" y="5565005"/>
                <a:ext cx="2083647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/>
              <p:nvPr/>
            </p:nvSpPr>
            <p:spPr>
              <a:xfrm>
                <a:off x="5782131" y="5573795"/>
                <a:ext cx="146758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BCA0F27-63ED-4CC5-B1DA-94C8ECEC8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131" y="5573795"/>
                <a:ext cx="1467581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42C1FE9-DF2F-42FF-821F-671900EBC788}"/>
              </a:ext>
            </a:extLst>
          </p:cNvPr>
          <p:cNvCxnSpPr/>
          <p:nvPr/>
        </p:nvCxnSpPr>
        <p:spPr>
          <a:xfrm>
            <a:off x="1984451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074DD3-B7F3-46EE-B664-742D7639993A}"/>
              </a:ext>
            </a:extLst>
          </p:cNvPr>
          <p:cNvCxnSpPr/>
          <p:nvPr/>
        </p:nvCxnSpPr>
        <p:spPr>
          <a:xfrm>
            <a:off x="5728404" y="2263876"/>
            <a:ext cx="19358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1531145-D824-407D-9EEB-B0D2C6ECEBB7}"/>
              </a:ext>
            </a:extLst>
          </p:cNvPr>
          <p:cNvSpPr txBox="1"/>
          <p:nvPr/>
        </p:nvSpPr>
        <p:spPr>
          <a:xfrm>
            <a:off x="221226" y="2462680"/>
            <a:ext cx="1209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By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/>
              <p:nvPr/>
            </p:nvSpPr>
            <p:spPr>
              <a:xfrm>
                <a:off x="221226" y="3121223"/>
                <a:ext cx="12093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78581C0-F4E9-4FE3-B0AA-4414C3911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6" y="3121223"/>
                <a:ext cx="1209367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40BAE2-CC01-CF5B-E50C-08760DC9422F}"/>
              </a:ext>
            </a:extLst>
          </p:cNvPr>
          <p:cNvSpPr/>
          <p:nvPr/>
        </p:nvSpPr>
        <p:spPr>
          <a:xfrm>
            <a:off x="2795953" y="245315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DF99A-CE3E-54B1-64C4-E23FCCB64FA7}"/>
              </a:ext>
            </a:extLst>
          </p:cNvPr>
          <p:cNvSpPr/>
          <p:nvPr/>
        </p:nvSpPr>
        <p:spPr>
          <a:xfrm>
            <a:off x="3192972" y="390486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C25B0BC-8F21-06E7-86B2-23C4E0D31724}"/>
              </a:ext>
            </a:extLst>
          </p:cNvPr>
          <p:cNvCxnSpPr>
            <a:cxnSpLocks/>
            <a:stCxn id="3" idx="3"/>
            <a:endCxn id="22" idx="0"/>
          </p:cNvCxnSpPr>
          <p:nvPr/>
        </p:nvCxnSpPr>
        <p:spPr>
          <a:xfrm>
            <a:off x="2997009" y="2607044"/>
            <a:ext cx="296491" cy="1297822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063DB8C-2DA7-B2A8-AE07-8DC75B7657DB}"/>
              </a:ext>
            </a:extLst>
          </p:cNvPr>
          <p:cNvSpPr/>
          <p:nvPr/>
        </p:nvSpPr>
        <p:spPr>
          <a:xfrm>
            <a:off x="2784719" y="3109816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1612707-6694-07AC-4A3E-6FC3972C6A71}"/>
              </a:ext>
            </a:extLst>
          </p:cNvPr>
          <p:cNvSpPr/>
          <p:nvPr/>
        </p:nvSpPr>
        <p:spPr>
          <a:xfrm>
            <a:off x="3189709" y="4809665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FFD4C77-844F-A233-4D0A-4C5D3639A63E}"/>
              </a:ext>
            </a:extLst>
          </p:cNvPr>
          <p:cNvCxnSpPr>
            <a:cxnSpLocks/>
            <a:stCxn id="25" idx="3"/>
            <a:endCxn id="26" idx="0"/>
          </p:cNvCxnSpPr>
          <p:nvPr/>
        </p:nvCxnSpPr>
        <p:spPr>
          <a:xfrm>
            <a:off x="2985775" y="3263704"/>
            <a:ext cx="304462" cy="1545961"/>
          </a:xfrm>
          <a:prstGeom prst="bentConnector2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6C8BEDB7-B69F-3713-4DD8-38866C96FFE5}"/>
              </a:ext>
            </a:extLst>
          </p:cNvPr>
          <p:cNvSpPr/>
          <p:nvPr/>
        </p:nvSpPr>
        <p:spPr>
          <a:xfrm>
            <a:off x="3707970" y="3930048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EA14DA-719D-6391-0DAD-01942E36CC6F}"/>
              </a:ext>
            </a:extLst>
          </p:cNvPr>
          <p:cNvSpPr/>
          <p:nvPr/>
        </p:nvSpPr>
        <p:spPr>
          <a:xfrm>
            <a:off x="3192972" y="5743709"/>
            <a:ext cx="201056" cy="3077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7A44922-0E66-1E82-DC6F-52D30050F117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H="1">
            <a:off x="3293500" y="4083936"/>
            <a:ext cx="615526" cy="1659773"/>
          </a:xfrm>
          <a:prstGeom prst="bentConnector4">
            <a:avLst>
              <a:gd name="adj1" fmla="val -37139"/>
              <a:gd name="adj2" fmla="val 54636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77FD4B-02C8-4D14-80A3-55B404025BD8}"/>
              </a:ext>
            </a:extLst>
          </p:cNvPr>
          <p:cNvSpPr/>
          <p:nvPr/>
        </p:nvSpPr>
        <p:spPr>
          <a:xfrm>
            <a:off x="5716642" y="5493964"/>
            <a:ext cx="1598558" cy="7136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2" grpId="0"/>
      <p:bldP spid="17" grpId="0"/>
      <p:bldP spid="44" grpId="0"/>
      <p:bldP spid="18" grpId="0"/>
      <p:bldP spid="45" grpId="0"/>
      <p:bldP spid="19" grpId="0"/>
      <p:bldP spid="46" grpId="0"/>
      <p:bldP spid="20" grpId="0"/>
      <p:bldP spid="47" grpId="0"/>
      <p:bldP spid="21" grpId="0"/>
      <p:bldP spid="48" grpId="0"/>
      <p:bldP spid="61" grpId="0"/>
      <p:bldP spid="62" grpId="0"/>
      <p:bldP spid="3" grpId="0" animBg="1"/>
      <p:bldP spid="3" grpId="1" animBg="1"/>
      <p:bldP spid="22" grpId="0" animBg="1"/>
      <p:bldP spid="22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9" grpId="0" animBg="1"/>
      <p:bldP spid="29" grpId="1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1453020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/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3E33DB-0799-4D32-9851-A7B9F46E81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2706171"/>
                <a:ext cx="4693977" cy="878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476D76D-9A19-4EEE-A88A-57BC3E81874C}"/>
              </a:ext>
            </a:extLst>
          </p:cNvPr>
          <p:cNvGrpSpPr/>
          <p:nvPr/>
        </p:nvGrpSpPr>
        <p:grpSpPr>
          <a:xfrm>
            <a:off x="3573307" y="1701581"/>
            <a:ext cx="1424877" cy="526419"/>
            <a:chOff x="6661052" y="5238043"/>
            <a:chExt cx="1424877" cy="526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/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1EFC35F-BB9A-47E4-A8D7-6A85EFD6A7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238043"/>
                  <a:ext cx="1424877" cy="246221"/>
                </a:xfrm>
                <a:prstGeom prst="rect">
                  <a:avLst/>
                </a:prstGeom>
                <a:blipFill>
                  <a:blip r:embed="rId5"/>
                  <a:stretch>
                    <a:fillRect l="-3004" r="-2575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/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!=</m:t>
                        </m:r>
                        <m:r>
                          <m:rPr>
                            <m:sty m:val="p"/>
                          </m:rPr>
                          <a:rPr lang="el-GR" sz="16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6E9C41-7DBB-405C-AD88-FEFB4CB5A4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1052" y="5518241"/>
                  <a:ext cx="1254574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1951" b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/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3B7490-0354-46E3-918E-A319009A0E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2" y="3757985"/>
                <a:ext cx="6294095" cy="1079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/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761" y="5011554"/>
                <a:ext cx="4843570" cy="10013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9C54A25-ADC4-44D5-B6BA-463A42025A5B}"/>
              </a:ext>
            </a:extLst>
          </p:cNvPr>
          <p:cNvSpPr/>
          <p:nvPr/>
        </p:nvSpPr>
        <p:spPr>
          <a:xfrm>
            <a:off x="4998184" y="2905692"/>
            <a:ext cx="495250" cy="31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0E2DC4-BE79-4140-9DB1-F9D4A3EF6C2D}"/>
              </a:ext>
            </a:extLst>
          </p:cNvPr>
          <p:cNvSpPr/>
          <p:nvPr/>
        </p:nvSpPr>
        <p:spPr>
          <a:xfrm>
            <a:off x="6431756" y="3945732"/>
            <a:ext cx="645319" cy="59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816349-ACD3-40EB-BB4B-13F02BCA7BAA}"/>
              </a:ext>
            </a:extLst>
          </p:cNvPr>
          <p:cNvSpPr/>
          <p:nvPr/>
        </p:nvSpPr>
        <p:spPr>
          <a:xfrm>
            <a:off x="5027916" y="5109430"/>
            <a:ext cx="645319" cy="728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088572-4A99-49B4-B61E-EAB01C155279}"/>
              </a:ext>
            </a:extLst>
          </p:cNvPr>
          <p:cNvSpPr/>
          <p:nvPr/>
        </p:nvSpPr>
        <p:spPr>
          <a:xfrm>
            <a:off x="3167293" y="4246411"/>
            <a:ext cx="571424" cy="5911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8653DC-3E4A-4198-E514-72D7EEFB160B}"/>
                  </a:ext>
                </a:extLst>
              </p:cNvPr>
              <p:cNvSpPr txBox="1"/>
              <p:nvPr/>
            </p:nvSpPr>
            <p:spPr>
              <a:xfrm>
                <a:off x="5378300" y="1525667"/>
                <a:ext cx="3397550" cy="902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sz="16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1−1</m:t>
                              </m:r>
                            </m:e>
                          </m:d>
                          <m:r>
                            <a:rPr lang="en-US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8653DC-3E4A-4198-E514-72D7EEFB1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300" y="1525667"/>
                <a:ext cx="3397550" cy="9022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314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4" grpId="0" animBg="1"/>
      <p:bldP spid="20" grpId="0" animBg="1"/>
      <p:bldP spid="21" grpId="0" animBg="1"/>
      <p:bldP spid="3" grpId="0" animBg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An </a:t>
            </a:r>
            <a:r>
              <a:rPr lang="en-US" sz="3200" i="1">
                <a:latin typeface="+mn-lt"/>
              </a:rPr>
              <a:t>Interesting</a:t>
            </a:r>
            <a:r>
              <a:rPr lang="en-US" sz="3200">
                <a:latin typeface="+mn-lt"/>
              </a:rPr>
              <a:t> 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888621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What is the </a:t>
            </a:r>
            <a:r>
              <a:rPr lang="en-US" sz="2400" b="1" i="1">
                <a:solidFill>
                  <a:srgbClr val="0070C0"/>
                </a:solidFill>
              </a:rPr>
              <a:t>volume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/>
              <a:t>of a </a:t>
            </a:r>
            <a:r>
              <a:rPr lang="en-US" sz="2400" b="1">
                <a:solidFill>
                  <a:srgbClr val="FF0000"/>
                </a:solidFill>
              </a:rPr>
              <a:t>four-dimensional</a:t>
            </a:r>
            <a:r>
              <a:rPr lang="en-US" sz="2400"/>
              <a:t> </a:t>
            </a:r>
            <a:r>
              <a:rPr lang="en-US" sz="2400" b="1"/>
              <a:t>unit</a:t>
            </a:r>
            <a:r>
              <a:rPr lang="en-US" sz="2400"/>
              <a:t> hypersphere?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does a 4D sphere “look” like?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What is a “unit”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Where do I even start?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Break down complex questions into simpler steps: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area of a 2D circle?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can we calculate the volume of a 3D sphere?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/>
              <a:t>How do we move from 3D to 4D?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384" y="1449502"/>
            <a:ext cx="2377376" cy="2368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502" y="4093286"/>
            <a:ext cx="2237139" cy="23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Volume via the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1095C-A261-4122-BF96-B6FC7DE6F633}"/>
              </a:ext>
            </a:extLst>
          </p:cNvPr>
          <p:cNvSpPr/>
          <p:nvPr/>
        </p:nvSpPr>
        <p:spPr>
          <a:xfrm>
            <a:off x="1544802" y="4071989"/>
            <a:ext cx="1974708" cy="101181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/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CE96647-A52B-4543-9359-821F2AAB99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01" y="1887436"/>
                <a:ext cx="2025555" cy="9463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/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we can evaluate</a:t>
                </a:r>
                <a:r>
                  <a:rPr lang="en-US" i="1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at every point in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now determine the volume of a unit hypersphere in </a:t>
                </a:r>
                <a:r>
                  <a:rPr lang="en-US" i="1" dirty="0">
                    <a:solidFill>
                      <a:srgbClr val="7030A0"/>
                    </a:solidFill>
                  </a:rPr>
                  <a:t>any</a:t>
                </a:r>
                <a:r>
                  <a:rPr lang="en-US" dirty="0">
                    <a:solidFill>
                      <a:srgbClr val="7030A0"/>
                    </a:solidFill>
                  </a:rPr>
                  <a:t> dimension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EF9221-EB2B-40EE-BAE1-4D8BB79D5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654" y="1898945"/>
                <a:ext cx="4368146" cy="923330"/>
              </a:xfrm>
              <a:prstGeom prst="rect">
                <a:avLst/>
              </a:prstGeom>
              <a:blipFill>
                <a:blip r:embed="rId4"/>
                <a:stretch>
                  <a:fillRect l="-837" t="-3974" r="-181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/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𝟖𝟗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5.12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5.12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7.89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7.89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1,633,106.2809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D42604-98CC-49DF-8B53-D84E12C62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86" y="3437896"/>
                <a:ext cx="4729628" cy="10035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/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As the Gamma function can extends its domain to include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we can use this analytic solution to compute the volume of hyperspheres having </a:t>
                </a:r>
                <a:r>
                  <a:rPr lang="en-US" b="1" dirty="0">
                    <a:solidFill>
                      <a:srgbClr val="FF0000"/>
                    </a:solidFill>
                  </a:rPr>
                  <a:t>fractional</a:t>
                </a:r>
                <a:r>
                  <a:rPr lang="en-US" dirty="0"/>
                  <a:t> (non-integer) dimensions!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8E32041-E031-4E6A-BC4B-4D72DC21F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473" y="5002657"/>
                <a:ext cx="6295054" cy="923330"/>
              </a:xfrm>
              <a:prstGeom prst="rect">
                <a:avLst/>
              </a:prstGeom>
              <a:blipFill>
                <a:blip r:embed="rId6"/>
                <a:stretch>
                  <a:fillRect l="-388" t="-3974" r="-126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480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FA272F-B861-44FA-9D92-BF82D53AC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78" y="2122545"/>
            <a:ext cx="5856844" cy="4392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2E9B3AD-B3FA-4DAA-8818-7A9585ABBBC4}"/>
              </a:ext>
            </a:extLst>
          </p:cNvPr>
          <p:cNvGrpSpPr/>
          <p:nvPr/>
        </p:nvGrpSpPr>
        <p:grpSpPr>
          <a:xfrm>
            <a:off x="3514418" y="2262572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9A803-958B-4BE1-B477-6B89AC15D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6E9A84-019A-45F6-90C3-4C22B9DA5D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757252-0E77-429F-85D2-8540F257AF77}"/>
              </a:ext>
            </a:extLst>
          </p:cNvPr>
          <p:cNvGrpSpPr/>
          <p:nvPr/>
        </p:nvGrpSpPr>
        <p:grpSpPr>
          <a:xfrm>
            <a:off x="6774733" y="278779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656066E-0502-4203-ABD2-891BD85520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0B4D89-A5CE-4DEC-9FF2-CE977E4FF36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C7BE5A-68E9-4D22-A421-8304A502B248}"/>
              </a:ext>
            </a:extLst>
          </p:cNvPr>
          <p:cNvGrpSpPr/>
          <p:nvPr/>
        </p:nvGrpSpPr>
        <p:grpSpPr>
          <a:xfrm>
            <a:off x="3116604" y="311787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EE4059-A077-4A11-8A46-5EF33E9A5FE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54141E-AA20-442B-89B0-EC84E9E4F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DD503C-0621-4BB8-B58B-63A9C7F7D35D}"/>
              </a:ext>
            </a:extLst>
          </p:cNvPr>
          <p:cNvGrpSpPr/>
          <p:nvPr/>
        </p:nvGrpSpPr>
        <p:grpSpPr>
          <a:xfrm>
            <a:off x="6143871" y="381714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9182F-8958-4F6A-B4C3-1D2399386C0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8D5460E-8953-4BD8-8C14-C8BE8EEC04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E9F94B-D331-4276-93E1-44C15FA2B638}"/>
              </a:ext>
            </a:extLst>
          </p:cNvPr>
          <p:cNvGrpSpPr/>
          <p:nvPr/>
        </p:nvGrpSpPr>
        <p:grpSpPr>
          <a:xfrm>
            <a:off x="4819432" y="4834589"/>
            <a:ext cx="937314" cy="369332"/>
            <a:chOff x="3647644" y="5356391"/>
            <a:chExt cx="937314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02D1814-6315-4FDD-A348-FD94C0EB7233}"/>
                </a:ext>
              </a:extLst>
            </p:cNvPr>
            <p:cNvSpPr txBox="1"/>
            <p:nvPr/>
          </p:nvSpPr>
          <p:spPr>
            <a:xfrm>
              <a:off x="4201500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C12C385-0634-4084-9C4B-4AC2488932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7644" y="5541057"/>
              <a:ext cx="547388" cy="27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EC408D6-28A4-4675-A825-58E7E4F9173E}"/>
              </a:ext>
            </a:extLst>
          </p:cNvPr>
          <p:cNvGrpSpPr/>
          <p:nvPr/>
        </p:nvGrpSpPr>
        <p:grpSpPr>
          <a:xfrm>
            <a:off x="3276629" y="5357336"/>
            <a:ext cx="834654" cy="369332"/>
            <a:chOff x="2157212" y="5365536"/>
            <a:chExt cx="834654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0570A9-D3BA-4D31-AE1E-9FB2CD6995E0}"/>
                </a:ext>
              </a:extLst>
            </p:cNvPr>
            <p:cNvSpPr txBox="1"/>
            <p:nvPr/>
          </p:nvSpPr>
          <p:spPr>
            <a:xfrm>
              <a:off x="2608408" y="536553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65B58DA-7B7C-4758-B8BE-82EF4B7946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51196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9A2C4A-DB0A-4201-A881-DE141665F974}"/>
                  </a:ext>
                </a:extLst>
              </p:cNvPr>
              <p:cNvSpPr txBox="1"/>
              <p:nvPr/>
            </p:nvSpPr>
            <p:spPr>
              <a:xfrm>
                <a:off x="4738180" y="3304955"/>
                <a:ext cx="3647281" cy="44486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𝑣𝑜𝑙𝑢𝑚𝑒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𝑠𝑝h𝑒𝑟𝑒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num>
                        <m:den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𝑡𝑒𝑟𝑎𝑡𝑖𝑜𝑛𝑠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𝑑𝑖𝑚𝑒𝑛𝑠𝑖𝑜𝑛𝑠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09A2C4A-DB0A-4201-A881-DE141665F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180" y="3304955"/>
                <a:ext cx="3647281" cy="444865"/>
              </a:xfrm>
              <a:prstGeom prst="rect">
                <a:avLst/>
              </a:prstGeom>
              <a:blipFill>
                <a:blip r:embed="rId4"/>
                <a:stretch>
                  <a:fillRect l="-666" b="-1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350B74E9-DB15-4F3F-9B6E-0257134AE551}"/>
              </a:ext>
            </a:extLst>
          </p:cNvPr>
          <p:cNvSpPr/>
          <p:nvPr/>
        </p:nvSpPr>
        <p:spPr>
          <a:xfrm>
            <a:off x="6992523" y="5718448"/>
            <a:ext cx="304957" cy="318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CEF87E5-BAFB-4601-B912-73CA9CC2C6F7}"/>
              </a:ext>
            </a:extLst>
          </p:cNvPr>
          <p:cNvCxnSpPr>
            <a:stCxn id="28" idx="3"/>
            <a:endCxn id="31" idx="3"/>
          </p:cNvCxnSpPr>
          <p:nvPr/>
        </p:nvCxnSpPr>
        <p:spPr>
          <a:xfrm flipH="1">
            <a:off x="7297480" y="3527388"/>
            <a:ext cx="1087981" cy="2350268"/>
          </a:xfrm>
          <a:prstGeom prst="bentConnector3">
            <a:avLst>
              <a:gd name="adj1" fmla="val -2101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FAE910-10DF-42B7-B4B5-1C7A635B4129}"/>
              </a:ext>
            </a:extLst>
          </p:cNvPr>
          <p:cNvGrpSpPr/>
          <p:nvPr/>
        </p:nvGrpSpPr>
        <p:grpSpPr>
          <a:xfrm>
            <a:off x="7396755" y="6219763"/>
            <a:ext cx="834654" cy="369332"/>
            <a:chOff x="2157212" y="5365536"/>
            <a:chExt cx="834654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4384C8-4D7B-4D45-94CC-D853760BF02B}"/>
                </a:ext>
              </a:extLst>
            </p:cNvPr>
            <p:cNvSpPr txBox="1"/>
            <p:nvPr/>
          </p:nvSpPr>
          <p:spPr>
            <a:xfrm>
              <a:off x="2608408" y="536553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26234E0-EC91-4594-955B-E255040B59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451196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E5FDE72-60F2-D4C0-35E1-1655D1B52A16}"/>
              </a:ext>
            </a:extLst>
          </p:cNvPr>
          <p:cNvSpPr txBox="1"/>
          <p:nvPr/>
        </p:nvSpPr>
        <p:spPr>
          <a:xfrm>
            <a:off x="4635434" y="2172654"/>
            <a:ext cx="12975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6,250,000 dots</a:t>
            </a:r>
          </a:p>
        </p:txBody>
      </p:sp>
    </p:spTree>
    <p:extLst>
      <p:ext uri="{BB962C8B-B14F-4D97-AF65-F5344CB8AC3E}">
        <p14:creationId xmlns:p14="http://schemas.microsoft.com/office/powerpoint/2010/main" val="129956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D649A720-1FD7-4E38-95F8-8E391361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351" y="2122545"/>
            <a:ext cx="7012161" cy="37841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644BD8D-47DA-47B0-85AC-A6C0C656E055}"/>
                  </a:ext>
                </a:extLst>
              </p:cNvPr>
              <p:cNvSpPr/>
              <p:nvPr/>
            </p:nvSpPr>
            <p:spPr>
              <a:xfrm>
                <a:off x="6655615" y="2937378"/>
                <a:ext cx="1984967" cy="946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644BD8D-47DA-47B0-85AC-A6C0C656E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615" y="2937378"/>
                <a:ext cx="1984967" cy="9463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B9E4DCE5-9785-40E2-B36E-EF203C672035}"/>
              </a:ext>
            </a:extLst>
          </p:cNvPr>
          <p:cNvSpPr/>
          <p:nvPr/>
        </p:nvSpPr>
        <p:spPr>
          <a:xfrm>
            <a:off x="6431514" y="2511298"/>
            <a:ext cx="224101" cy="305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4B4ACA3-88A1-4128-8835-EF5A43A6E9E8}"/>
              </a:ext>
            </a:extLst>
          </p:cNvPr>
          <p:cNvCxnSpPr>
            <a:cxnSpLocks/>
            <a:stCxn id="32" idx="3"/>
            <a:endCxn id="34" idx="3"/>
          </p:cNvCxnSpPr>
          <p:nvPr/>
        </p:nvCxnSpPr>
        <p:spPr>
          <a:xfrm flipH="1" flipV="1">
            <a:off x="6655615" y="2664254"/>
            <a:ext cx="1984967" cy="746299"/>
          </a:xfrm>
          <a:prstGeom prst="bentConnector3">
            <a:avLst>
              <a:gd name="adj1" fmla="val -1151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B715840-14C7-A1CF-E397-A1D703CAF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8002" y="6026862"/>
            <a:ext cx="3742857" cy="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30A7DA-86CF-EA03-AC55-65E47192537A}"/>
              </a:ext>
            </a:extLst>
          </p:cNvPr>
          <p:cNvSpPr/>
          <p:nvPr/>
        </p:nvSpPr>
        <p:spPr>
          <a:xfrm>
            <a:off x="4894289" y="2583256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4F650C-903E-87F9-AA91-562C522FADB5}"/>
              </a:ext>
            </a:extLst>
          </p:cNvPr>
          <p:cNvSpPr/>
          <p:nvPr/>
        </p:nvSpPr>
        <p:spPr>
          <a:xfrm>
            <a:off x="2812803" y="2989743"/>
            <a:ext cx="899565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57F994-2BDA-2E89-2AC7-C288DD2B9198}"/>
              </a:ext>
            </a:extLst>
          </p:cNvPr>
          <p:cNvSpPr/>
          <p:nvPr/>
        </p:nvSpPr>
        <p:spPr>
          <a:xfrm>
            <a:off x="2992763" y="6327573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A9F4181-052B-7310-5761-529FE9BD6CB1}"/>
              </a:ext>
            </a:extLst>
          </p:cNvPr>
          <p:cNvCxnSpPr>
            <a:cxnSpLocks/>
            <a:stCxn id="14" idx="1"/>
            <a:endCxn id="7" idx="0"/>
          </p:cNvCxnSpPr>
          <p:nvPr/>
        </p:nvCxnSpPr>
        <p:spPr>
          <a:xfrm rot="10800000" flipH="1">
            <a:off x="2992763" y="2583256"/>
            <a:ext cx="2126378" cy="3834840"/>
          </a:xfrm>
          <a:prstGeom prst="bentConnector4">
            <a:avLst>
              <a:gd name="adj1" fmla="val -111208"/>
              <a:gd name="adj2" fmla="val 11768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6BCDBEE-BC94-797C-6577-8EC065425E04}"/>
              </a:ext>
            </a:extLst>
          </p:cNvPr>
          <p:cNvSpPr/>
          <p:nvPr/>
        </p:nvSpPr>
        <p:spPr>
          <a:xfrm>
            <a:off x="2992685" y="6064210"/>
            <a:ext cx="449704" cy="18104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A02556F-46AB-0354-477E-FB5831894F86}"/>
              </a:ext>
            </a:extLst>
          </p:cNvPr>
          <p:cNvCxnSpPr>
            <a:cxnSpLocks/>
            <a:stCxn id="20" idx="1"/>
            <a:endCxn id="13" idx="1"/>
          </p:cNvCxnSpPr>
          <p:nvPr/>
        </p:nvCxnSpPr>
        <p:spPr>
          <a:xfrm rot="10800000">
            <a:off x="2812803" y="3080267"/>
            <a:ext cx="179882" cy="3074467"/>
          </a:xfrm>
          <a:prstGeom prst="bentConnector3">
            <a:avLst>
              <a:gd name="adj1" fmla="val 1106249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BE77D9-F1F2-56E6-25FF-50FC003B65B3}"/>
              </a:ext>
            </a:extLst>
          </p:cNvPr>
          <p:cNvGrpSpPr/>
          <p:nvPr/>
        </p:nvGrpSpPr>
        <p:grpSpPr>
          <a:xfrm>
            <a:off x="3097612" y="2078116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4D75DF1-CDC7-A22A-B8AA-8387C4E365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C1C6D6-2580-E8A0-570A-EE4F4F9283A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1A9107-4060-2901-C6B8-BC83AA7705A6}"/>
              </a:ext>
            </a:extLst>
          </p:cNvPr>
          <p:cNvGrpSpPr/>
          <p:nvPr/>
        </p:nvGrpSpPr>
        <p:grpSpPr>
          <a:xfrm>
            <a:off x="4510063" y="2270388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4D28C5D-A663-3B8E-529F-B613714F3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190B4F-D83E-AF80-DA45-3D8B7E0382E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C3DA938-8239-45BD-7E89-43FACEC42F0D}"/>
              </a:ext>
            </a:extLst>
          </p:cNvPr>
          <p:cNvGrpSpPr/>
          <p:nvPr/>
        </p:nvGrpSpPr>
        <p:grpSpPr>
          <a:xfrm>
            <a:off x="4302035" y="2900157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F94E93C-BB16-089E-7121-A4B08439F9F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A2F2D86-48DC-CD8A-F2BA-D0437366AE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63CED5-8787-B4D0-AD8F-D0C8CAAC3ECC}"/>
              </a:ext>
            </a:extLst>
          </p:cNvPr>
          <p:cNvGrpSpPr/>
          <p:nvPr/>
        </p:nvGrpSpPr>
        <p:grpSpPr>
          <a:xfrm>
            <a:off x="3492121" y="3106291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138954-A0F6-929A-64ED-09533EB7B9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672B5A2-7535-AC62-CC37-BFAD857B9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49B66C-E302-5246-F9E0-1A3B41755F09}"/>
              </a:ext>
            </a:extLst>
          </p:cNvPr>
          <p:cNvGrpSpPr/>
          <p:nvPr/>
        </p:nvGrpSpPr>
        <p:grpSpPr>
          <a:xfrm>
            <a:off x="3821063" y="3314091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6C6807-B02A-AACA-5534-00E2BD3D44F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4E7572C-01EC-C5E7-8AED-1C468A8F89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F181A2-4449-3D35-B605-8CAD1114B414}"/>
              </a:ext>
            </a:extLst>
          </p:cNvPr>
          <p:cNvGrpSpPr/>
          <p:nvPr/>
        </p:nvGrpSpPr>
        <p:grpSpPr>
          <a:xfrm>
            <a:off x="3821063" y="3506900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CDCEADB-FB23-4067-6F58-37F3F4B021A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38AEFA-31D7-7700-31A7-629707404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50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3D3D9-F48C-4FE3-8256-D6AC3316D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34" y="2391006"/>
            <a:ext cx="4781731" cy="3042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556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9E0506-430C-4609-91B5-27047F872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92" y="1821818"/>
            <a:ext cx="6859617" cy="481806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mc_high_dimensions.ipynb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A45C8-D6CE-4AF8-A9B3-01F8BB205877}"/>
              </a:ext>
            </a:extLst>
          </p:cNvPr>
          <p:cNvSpPr txBox="1"/>
          <p:nvPr/>
        </p:nvSpPr>
        <p:spPr>
          <a:xfrm>
            <a:off x="2392926" y="1364522"/>
            <a:ext cx="435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lurks beyond the 4</a:t>
            </a:r>
            <a:r>
              <a:rPr lang="en-US" b="1" baseline="30000" dirty="0">
                <a:solidFill>
                  <a:srgbClr val="7030A0"/>
                </a:solidFill>
              </a:rPr>
              <a:t>th</a:t>
            </a:r>
            <a:r>
              <a:rPr lang="en-US" b="1" dirty="0">
                <a:solidFill>
                  <a:srgbClr val="7030A0"/>
                </a:solidFill>
              </a:rPr>
              <a:t> dimension?</a:t>
            </a:r>
          </a:p>
        </p:txBody>
      </p:sp>
      <p:sp>
        <p:nvSpPr>
          <p:cNvPr id="9" name="Line Callout 2 7">
            <a:extLst>
              <a:ext uri="{FF2B5EF4-FFF2-40B4-BE49-F238E27FC236}">
                <a16:creationId xmlns:a16="http://schemas.microsoft.com/office/drawing/2014/main" id="{60C25CAC-F3C1-487A-BE67-16B4142BBCEF}"/>
              </a:ext>
            </a:extLst>
          </p:cNvPr>
          <p:cNvSpPr/>
          <p:nvPr/>
        </p:nvSpPr>
        <p:spPr>
          <a:xfrm>
            <a:off x="4191454" y="5419159"/>
            <a:ext cx="2711417" cy="760574"/>
          </a:xfrm>
          <a:prstGeom prst="borderCallout2">
            <a:avLst>
              <a:gd name="adj1" fmla="val 19161"/>
              <a:gd name="adj2" fmla="val 67655"/>
              <a:gd name="adj3" fmla="val -52610"/>
              <a:gd name="adj4" fmla="val 93259"/>
              <a:gd name="adj5" fmla="val -45113"/>
              <a:gd name="adj6" fmla="val 121651"/>
            </a:avLst>
          </a:prstGeom>
          <a:solidFill>
            <a:schemeClr val="bg1"/>
          </a:solidFill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volume </a:t>
            </a:r>
            <a:r>
              <a:rPr lang="en-US" b="1" i="1">
                <a:solidFill>
                  <a:srgbClr val="FF0000"/>
                </a:solidFill>
              </a:rPr>
              <a:t>decreases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in each higher dimension!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B1F85-36E1-4F4C-AC9D-5988E3693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13" y="1966287"/>
            <a:ext cx="2465674" cy="1391378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C534E141-49A1-4405-A21C-3B0B88F147F9}"/>
              </a:ext>
            </a:extLst>
          </p:cNvPr>
          <p:cNvSpPr/>
          <p:nvPr/>
        </p:nvSpPr>
        <p:spPr>
          <a:xfrm>
            <a:off x="1650913" y="2810547"/>
            <a:ext cx="2468880" cy="952730"/>
          </a:xfrm>
          <a:prstGeom prst="wedgeRoundRectCallout">
            <a:avLst>
              <a:gd name="adj1" fmla="val 57715"/>
              <a:gd name="adj2" fmla="val -1045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unit hypersphere with a </a:t>
            </a:r>
            <a:r>
              <a:rPr lang="en-US" sz="1600" b="1" i="1" dirty="0">
                <a:solidFill>
                  <a:schemeClr val="tx1"/>
                </a:solidFill>
              </a:rPr>
              <a:t>fractional</a:t>
            </a:r>
            <a:r>
              <a:rPr lang="en-US" sz="1600" b="1" dirty="0"/>
              <a:t> dimension has the maximum volume!</a:t>
            </a:r>
          </a:p>
        </p:txBody>
      </p:sp>
    </p:spTree>
    <p:extLst>
      <p:ext uri="{BB962C8B-B14F-4D97-AF65-F5344CB8AC3E}">
        <p14:creationId xmlns:p14="http://schemas.microsoft.com/office/powerpoint/2010/main" val="236606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Challenges of Numerical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/>
              <p:nvPr/>
            </p:nvSpPr>
            <p:spPr>
              <a:xfrm>
                <a:off x="698178" y="1437313"/>
                <a:ext cx="3468001" cy="10035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=1.335262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2BACCD5-9030-4A40-9069-FFF92DE4AF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78" y="1437313"/>
                <a:ext cx="3468001" cy="10035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A312BEF-46AA-42DF-9043-5E8A0C4A6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899" y="2678424"/>
            <a:ext cx="4928201" cy="3592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B880FD-A7B6-491C-8375-7BD8FAADFC09}"/>
              </a:ext>
            </a:extLst>
          </p:cNvPr>
          <p:cNvSpPr/>
          <p:nvPr/>
        </p:nvSpPr>
        <p:spPr>
          <a:xfrm>
            <a:off x="3063876" y="1769455"/>
            <a:ext cx="1001688" cy="3195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4D1B5EE2-EF8C-45A0-8FFF-35B34E9525D6}"/>
              </a:ext>
            </a:extLst>
          </p:cNvPr>
          <p:cNvSpPr/>
          <p:nvPr/>
        </p:nvSpPr>
        <p:spPr>
          <a:xfrm>
            <a:off x="5580606" y="1653973"/>
            <a:ext cx="2123094" cy="886913"/>
          </a:xfrm>
          <a:prstGeom prst="wedgeEllipseCallout">
            <a:avLst>
              <a:gd name="adj1" fmla="val -24033"/>
              <a:gd name="adj2" fmla="val 897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we use enough dots?</a:t>
            </a:r>
          </a:p>
        </p:txBody>
      </p:sp>
    </p:spTree>
    <p:extLst>
      <p:ext uri="{BB962C8B-B14F-4D97-AF65-F5344CB8AC3E}">
        <p14:creationId xmlns:p14="http://schemas.microsoft.com/office/powerpoint/2010/main" val="130467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388E4B-DEF2-4729-BCEF-2758BC3B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138" y="1754911"/>
            <a:ext cx="6761724" cy="48026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Gamma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242C1-6DB7-4599-A555-4304276C2994}"/>
              </a:ext>
            </a:extLst>
          </p:cNvPr>
          <p:cNvSpPr/>
          <p:nvPr/>
        </p:nvSpPr>
        <p:spPr>
          <a:xfrm>
            <a:off x="3413799" y="1328917"/>
            <a:ext cx="2316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https://dlmf.nist.gov/5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80A015-A166-4023-AC49-C94B95AA31C8}"/>
              </a:ext>
            </a:extLst>
          </p:cNvPr>
          <p:cNvSpPr txBox="1"/>
          <p:nvPr/>
        </p:nvSpPr>
        <p:spPr>
          <a:xfrm>
            <a:off x="6524771" y="1375083"/>
            <a:ext cx="199057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Gamma gets its own chapter!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03FFF-828E-462E-8919-CC7CA8B34375}"/>
              </a:ext>
            </a:extLst>
          </p:cNvPr>
          <p:cNvGrpSpPr/>
          <p:nvPr/>
        </p:nvGrpSpPr>
        <p:grpSpPr>
          <a:xfrm>
            <a:off x="498004" y="4665679"/>
            <a:ext cx="3650518" cy="863404"/>
            <a:chOff x="2970520" y="5058697"/>
            <a:chExt cx="3650518" cy="8634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55C598-E6B5-427F-8529-C6EFC9331EB2}"/>
                </a:ext>
              </a:extLst>
            </p:cNvPr>
            <p:cNvSpPr/>
            <p:nvPr/>
          </p:nvSpPr>
          <p:spPr>
            <a:xfrm>
              <a:off x="2970520" y="5058697"/>
              <a:ext cx="3650518" cy="8634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/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l-GR" sz="28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8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8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sz="28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800" b="0" i="0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8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func>
                          </m:den>
                        </m:f>
                      </m:oMath>
                    </m:oMathPara>
                  </a14:m>
                  <a:endParaRPr lang="en-US" sz="28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90AEE37-8D35-499A-BCE2-A5D3D2B9B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2064" y="5122927"/>
                  <a:ext cx="3487430" cy="734945"/>
                </a:xfrm>
                <a:prstGeom prst="rect">
                  <a:avLst/>
                </a:prstGeom>
                <a:blipFill>
                  <a:blip r:embed="rId5"/>
                  <a:stretch>
                    <a:fillRect b="-8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472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More Monte Carlo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9192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We can use the principles of Monte Carlo sampling to estimate the area under </a:t>
            </a:r>
            <a:r>
              <a:rPr lang="en-US" sz="2400" b="1" dirty="0">
                <a:solidFill>
                  <a:srgbClr val="7030A0"/>
                </a:solidFill>
              </a:rPr>
              <a:t>other types of curves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which dots are "inside" (underneath) versus "outside" (above) the </a:t>
            </a:r>
            <a:r>
              <a:rPr lang="en-US" sz="2000" b="1" dirty="0"/>
              <a:t>curve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must determine the </a:t>
            </a:r>
            <a:r>
              <a:rPr lang="en-US" sz="2000" i="1" dirty="0"/>
              <a:t>bounds</a:t>
            </a:r>
            <a:r>
              <a:rPr lang="en-US" sz="2000" dirty="0"/>
              <a:t> (</a:t>
            </a:r>
            <a:r>
              <a:rPr lang="en-US" sz="2000" b="1" dirty="0"/>
              <a:t>area</a:t>
            </a:r>
            <a:r>
              <a:rPr lang="en-US" sz="2000" dirty="0"/>
              <a:t>) of the </a:t>
            </a:r>
            <a:r>
              <a:rPr lang="en-US" sz="2000" u="sng" dirty="0"/>
              <a:t>sample space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000" dirty="0"/>
              <a:t>We need to determine the number of samples (dots) required to achieve the desired </a:t>
            </a:r>
            <a:r>
              <a:rPr lang="en-US" sz="2000" b="1" dirty="0"/>
              <a:t>accuracy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/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𝒄𝒖𝒓𝒗𝒆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𝑎𝑟𝑒𝑎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211C55-69C9-4DF3-9E18-C0EF1C4D1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289" y="5058333"/>
                <a:ext cx="3227422" cy="804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0943A4B-417C-4381-935A-499070ADE0E3}"/>
              </a:ext>
            </a:extLst>
          </p:cNvPr>
          <p:cNvSpPr txBox="1"/>
          <p:nvPr/>
        </p:nvSpPr>
        <p:spPr>
          <a:xfrm>
            <a:off x="6185711" y="4398322"/>
            <a:ext cx="171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We don’t know this area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1BAC139-4150-4C65-B865-E67FCF875144}"/>
              </a:ext>
            </a:extLst>
          </p:cNvPr>
          <p:cNvSpPr/>
          <p:nvPr/>
        </p:nvSpPr>
        <p:spPr>
          <a:xfrm rot="2972193">
            <a:off x="6133146" y="4700768"/>
            <a:ext cx="105132" cy="604442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1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4DA603-C6BF-429A-A740-3901793B9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95"/>
          <a:stretch/>
        </p:blipFill>
        <p:spPr>
          <a:xfrm>
            <a:off x="440054" y="2324472"/>
            <a:ext cx="7964541" cy="40318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7030A0"/>
                    </a:solidFill>
                  </a:rPr>
                  <a:t>first</a:t>
                </a:r>
                <a:r>
                  <a:rPr lang="en-US" dirty="0"/>
                  <a:t>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3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ABAD386-E042-4086-B070-5806C2388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217" y="2844669"/>
            <a:ext cx="2659729" cy="26204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46D6A-A4E3-4A50-BFF9-88A83A6553D4}"/>
              </a:ext>
            </a:extLst>
          </p:cNvPr>
          <p:cNvCxnSpPr/>
          <p:nvPr/>
        </p:nvCxnSpPr>
        <p:spPr>
          <a:xfrm>
            <a:off x="4289631" y="4254909"/>
            <a:ext cx="1590367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C0B8B3FF-32B7-476F-98EF-AE314933F7F8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rot="5400000">
            <a:off x="5661534" y="2527611"/>
            <a:ext cx="1133448" cy="2291649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225F525-CF51-49E5-A749-0830B17CA7BD}"/>
              </a:ext>
            </a:extLst>
          </p:cNvPr>
          <p:cNvSpPr/>
          <p:nvPr/>
        </p:nvSpPr>
        <p:spPr>
          <a:xfrm>
            <a:off x="4968133" y="4240159"/>
            <a:ext cx="228600" cy="204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3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8" grpId="0" animBg="1"/>
      <p:bldP spid="21" grpId="0" animBg="1"/>
      <p:bldP spid="24" grpId="0" animBg="1"/>
      <p:bldP spid="5" grpId="0" animBg="1"/>
      <p:bldP spid="25" grpId="0" animBg="1"/>
      <p:bldP spid="26" grpId="0" animBg="1"/>
      <p:bldP spid="2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Cumulative Distribution Function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Estimate the probability that a normally distributed random variable will fall within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dirty="0"/>
                  <a:t> the first standard deviation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dirty="0"/>
                  <a:t> of its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9" y="1261034"/>
                <a:ext cx="5429927" cy="923330"/>
              </a:xfrm>
              <a:prstGeom prst="rect">
                <a:avLst/>
              </a:prstGeom>
              <a:blipFill>
                <a:blip r:embed="rId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/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B5B728-6320-47DA-93EA-619345A8A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1414442"/>
                <a:ext cx="2234843" cy="616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89992F-E696-42CA-BB34-7B92C38C491D}"/>
              </a:ext>
            </a:extLst>
          </p:cNvPr>
          <p:cNvSpPr/>
          <p:nvPr/>
        </p:nvSpPr>
        <p:spPr>
          <a:xfrm>
            <a:off x="4289016" y="2477879"/>
            <a:ext cx="1590367" cy="3473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F278F-96FB-4694-9A4F-B1149C692943}"/>
              </a:ext>
            </a:extLst>
          </p:cNvPr>
          <p:cNvSpPr txBox="1"/>
          <p:nvPr/>
        </p:nvSpPr>
        <p:spPr>
          <a:xfrm>
            <a:off x="3411081" y="5730076"/>
            <a:ext cx="713101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573ACD-9FC9-4C6E-850A-6B45035C38F7}"/>
              </a:ext>
            </a:extLst>
          </p:cNvPr>
          <p:cNvSpPr txBox="1"/>
          <p:nvPr/>
        </p:nvSpPr>
        <p:spPr>
          <a:xfrm>
            <a:off x="6044217" y="5752181"/>
            <a:ext cx="64169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E4AD45-3B8C-415E-9B55-8477D84ABA77}"/>
              </a:ext>
            </a:extLst>
          </p:cNvPr>
          <p:cNvSpPr txBox="1"/>
          <p:nvPr/>
        </p:nvSpPr>
        <p:spPr>
          <a:xfrm>
            <a:off x="3277522" y="2351056"/>
            <a:ext cx="846660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(-1, 0.5)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6B2CCF-3C56-4544-8CA2-6796B01B5C99}"/>
              </a:ext>
            </a:extLst>
          </p:cNvPr>
          <p:cNvSpPr txBox="1"/>
          <p:nvPr/>
        </p:nvSpPr>
        <p:spPr>
          <a:xfrm>
            <a:off x="6049748" y="2321235"/>
            <a:ext cx="791377" cy="33855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(1, 0.5)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1702F8-73F0-4792-98A1-96F15D16CE02}"/>
              </a:ext>
            </a:extLst>
          </p:cNvPr>
          <p:cNvSpPr/>
          <p:nvPr/>
        </p:nvSpPr>
        <p:spPr>
          <a:xfrm>
            <a:off x="4217960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55702-5C2D-4389-AFB2-D8F4464929CF}"/>
              </a:ext>
            </a:extLst>
          </p:cNvPr>
          <p:cNvSpPr/>
          <p:nvPr/>
        </p:nvSpPr>
        <p:spPr>
          <a:xfrm>
            <a:off x="4223142" y="5894780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C4B71B-5E05-4BA8-9148-75B0DC27FAE8}"/>
              </a:ext>
            </a:extLst>
          </p:cNvPr>
          <p:cNvSpPr/>
          <p:nvPr/>
        </p:nvSpPr>
        <p:spPr>
          <a:xfrm>
            <a:off x="5813094" y="2409299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E96B04-F935-4E33-B53E-2DC319F3DD11}"/>
              </a:ext>
            </a:extLst>
          </p:cNvPr>
          <p:cNvSpPr/>
          <p:nvPr/>
        </p:nvSpPr>
        <p:spPr>
          <a:xfrm>
            <a:off x="5812126" y="5899353"/>
            <a:ext cx="140494" cy="13716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/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𝒄𝒖𝒓𝒗𝒆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FF9237-CBC5-4DB4-9765-8B32F73B5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72" y="3189635"/>
                <a:ext cx="4853380" cy="7636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/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=2∗0.5=1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7FE6DC-61DE-4C4A-8A43-1EC218E01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217" y="3322176"/>
                <a:ext cx="2794819" cy="390748"/>
              </a:xfrm>
              <a:prstGeom prst="rect">
                <a:avLst/>
              </a:prstGeom>
              <a:blipFill>
                <a:blip r:embed="rId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/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𝒔𝒕𝒅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𝑖𝑛𝑠𝑖𝑑𝑒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𝑑𝑜𝑡𝑠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542A802-1974-4156-AFA5-E5322EFE7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50" y="4213416"/>
                <a:ext cx="3647024" cy="7636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1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Area and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955879"/>
            <a:ext cx="3320747" cy="2888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41" y="1955879"/>
            <a:ext cx="3987018" cy="29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874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17C981-E212-5EBA-9E80-A9C9EE23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7" y="547161"/>
            <a:ext cx="4838918" cy="4921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ED5EA4-DEDC-9B46-E435-E4DB1AF54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970" y="1724522"/>
            <a:ext cx="2936716" cy="3846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6177" y="353398"/>
            <a:ext cx="335030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mc_std_normal.ipynb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04236" y="2761506"/>
            <a:ext cx="2420236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894664" y="4816346"/>
            <a:ext cx="1661586" cy="2182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3"/>
            <a:endCxn id="39" idx="0"/>
          </p:cNvCxnSpPr>
          <p:nvPr/>
        </p:nvCxnSpPr>
        <p:spPr>
          <a:xfrm flipH="1">
            <a:off x="6725457" y="2884648"/>
            <a:ext cx="1699015" cy="1931698"/>
          </a:xfrm>
          <a:prstGeom prst="bentConnector4">
            <a:avLst>
              <a:gd name="adj1" fmla="val -13455"/>
              <a:gd name="adj2" fmla="val 531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44D15C-891C-4D20-A345-10582E0D49F8}"/>
              </a:ext>
            </a:extLst>
          </p:cNvPr>
          <p:cNvGrpSpPr/>
          <p:nvPr/>
        </p:nvGrpSpPr>
        <p:grpSpPr>
          <a:xfrm>
            <a:off x="1998670" y="480832"/>
            <a:ext cx="1076632" cy="369332"/>
            <a:chOff x="4968362" y="2079211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E72D4CD-E400-474A-8C9E-3D3156808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DA4BC-015A-408E-AFC5-B4A6A1368C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3A86A79-B2B5-94AB-C3BF-929D5FD6094F}"/>
              </a:ext>
            </a:extLst>
          </p:cNvPr>
          <p:cNvGrpSpPr/>
          <p:nvPr/>
        </p:nvGrpSpPr>
        <p:grpSpPr>
          <a:xfrm>
            <a:off x="2116441" y="649910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24788BA-AE44-7A2B-B36F-53AC3CF85D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D608078-2EA7-1774-EFAB-A7B5AE8F672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ECBA8BB-6C3D-0E58-EEAF-0DBDA198D27E}"/>
              </a:ext>
            </a:extLst>
          </p:cNvPr>
          <p:cNvGrpSpPr/>
          <p:nvPr/>
        </p:nvGrpSpPr>
        <p:grpSpPr>
          <a:xfrm>
            <a:off x="1697420" y="1125189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DC9978-1A27-9F4D-CD16-858B5CDF52C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8B405BD-2B3D-551B-D71F-618683680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83B9FEE-EC93-1CF2-A800-D7A7643BCAB2}"/>
              </a:ext>
            </a:extLst>
          </p:cNvPr>
          <p:cNvGrpSpPr/>
          <p:nvPr/>
        </p:nvGrpSpPr>
        <p:grpSpPr>
          <a:xfrm>
            <a:off x="4538212" y="1464348"/>
            <a:ext cx="1064340" cy="369332"/>
            <a:chOff x="3647644" y="5421073"/>
            <a:chExt cx="10643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FA24B9-EDB2-EF31-74CC-C5C25542ABB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280A63-3AAC-616A-6D33-73DC61E24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EB2A380-B024-79EB-31C8-0B074A7DD9F2}"/>
              </a:ext>
            </a:extLst>
          </p:cNvPr>
          <p:cNvGrpSpPr/>
          <p:nvPr/>
        </p:nvGrpSpPr>
        <p:grpSpPr>
          <a:xfrm>
            <a:off x="4117590" y="1623743"/>
            <a:ext cx="1068643" cy="369332"/>
            <a:chOff x="3647644" y="5359159"/>
            <a:chExt cx="1068643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C098308-C2FE-FC71-F5FD-6C24CE8A6F9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A5CAF07-D99D-5E6F-9F9B-34033F484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0B4A542-8049-30FB-1DE2-1ADB61E84F24}"/>
              </a:ext>
            </a:extLst>
          </p:cNvPr>
          <p:cNvGrpSpPr/>
          <p:nvPr/>
        </p:nvGrpSpPr>
        <p:grpSpPr>
          <a:xfrm>
            <a:off x="2044007" y="2603229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E7BAE63-A2C1-AF29-933F-A52013BBEB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425E444-BE25-9624-A0A6-ECDBFF412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CD321F3-F954-1A28-8F90-D92079D39A3A}"/>
              </a:ext>
            </a:extLst>
          </p:cNvPr>
          <p:cNvGrpSpPr/>
          <p:nvPr/>
        </p:nvGrpSpPr>
        <p:grpSpPr>
          <a:xfrm>
            <a:off x="3120639" y="3961502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4A8AB8A-9932-052D-C0A8-F3B652B0F7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8587AE75-5404-3F95-DF28-1E07C8AD5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AD82D52-15C0-F64D-B971-CC38FB521C0C}"/>
              </a:ext>
            </a:extLst>
          </p:cNvPr>
          <p:cNvGrpSpPr/>
          <p:nvPr/>
        </p:nvGrpSpPr>
        <p:grpSpPr>
          <a:xfrm>
            <a:off x="4117590" y="4530293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9D8BC1-B21E-E46A-8F06-65D9BD77C8B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B760635-7DD8-66ED-5EC8-7C385CA5BC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0FA4F15-1371-6B48-296B-81B07765EE6D}"/>
              </a:ext>
            </a:extLst>
          </p:cNvPr>
          <p:cNvGrpSpPr/>
          <p:nvPr/>
        </p:nvGrpSpPr>
        <p:grpSpPr>
          <a:xfrm>
            <a:off x="1482712" y="1936540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31EA70F-2113-06E6-3C8D-EF72885645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4318F6E-37F4-FFDB-D088-5AC7A771EB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70DB6D3-EA2A-B2D7-A6CF-0F64CF1852C6}"/>
              </a:ext>
            </a:extLst>
          </p:cNvPr>
          <p:cNvGrpSpPr/>
          <p:nvPr/>
        </p:nvGrpSpPr>
        <p:grpSpPr>
          <a:xfrm>
            <a:off x="3340768" y="5165414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EE36547-6528-50A6-6309-7359D3336CE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D2B1CE-A21C-B16B-D72F-E66033EE93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A45C83-5E63-A878-281B-775C42408E41}"/>
                  </a:ext>
                </a:extLst>
              </p:cNvPr>
              <p:cNvSpPr txBox="1"/>
              <p:nvPr/>
            </p:nvSpPr>
            <p:spPr>
              <a:xfrm>
                <a:off x="2660292" y="1982625"/>
                <a:ext cx="1722587" cy="596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CA45C83-5E63-A878-281B-775C42408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292" y="1982625"/>
                <a:ext cx="1722587" cy="596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58C6EC50-42D3-66A2-2738-52CD5F99EA54}"/>
              </a:ext>
            </a:extLst>
          </p:cNvPr>
          <p:cNvSpPr txBox="1"/>
          <p:nvPr/>
        </p:nvSpPr>
        <p:spPr>
          <a:xfrm>
            <a:off x="3165024" y="834576"/>
            <a:ext cx="115003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25,600 dots</a:t>
            </a:r>
          </a:p>
        </p:txBody>
      </p:sp>
    </p:spTree>
    <p:extLst>
      <p:ext uri="{BB962C8B-B14F-4D97-AF65-F5344CB8AC3E}">
        <p14:creationId xmlns:p14="http://schemas.microsoft.com/office/powerpoint/2010/main" val="325206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85" grpId="0" animBg="1"/>
      <p:bldP spid="5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9E2EB0-ADB4-A815-AB07-84B2EBEF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83" y="1231282"/>
            <a:ext cx="8646433" cy="4716236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B5B54B-B901-4CC8-B8B0-8E2FF540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51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57AEC3-F493-4CBF-ACDD-F792EF3D3F23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mc_std_normal.ipynb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6F18D-CF01-4C4E-B256-45F86094E070}"/>
              </a:ext>
            </a:extLst>
          </p:cNvPr>
          <p:cNvSpPr txBox="1"/>
          <p:nvPr/>
        </p:nvSpPr>
        <p:spPr>
          <a:xfrm>
            <a:off x="7293263" y="2847973"/>
            <a:ext cx="594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90364-7EA5-81AA-91FF-66747FB54660}"/>
              </a:ext>
            </a:extLst>
          </p:cNvPr>
          <p:cNvSpPr txBox="1"/>
          <p:nvPr/>
        </p:nvSpPr>
        <p:spPr>
          <a:xfrm>
            <a:off x="2199322" y="5710219"/>
            <a:ext cx="491677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This area is the same as the probability of a normally distributed random variable falling within the </a:t>
            </a:r>
            <a:r>
              <a:rPr lang="en-US" b="1" dirty="0">
                <a:solidFill>
                  <a:srgbClr val="7030A0"/>
                </a:solidFill>
              </a:rPr>
              <a:t>first</a:t>
            </a:r>
            <a:r>
              <a:rPr lang="en-US" dirty="0"/>
              <a:t> standard deviation away from its mean</a:t>
            </a:r>
          </a:p>
        </p:txBody>
      </p:sp>
    </p:spTree>
    <p:extLst>
      <p:ext uri="{BB962C8B-B14F-4D97-AF65-F5344CB8AC3E}">
        <p14:creationId xmlns:p14="http://schemas.microsoft.com/office/powerpoint/2010/main" val="373019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6" y="2213260"/>
            <a:ext cx="7809784" cy="304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81050" y="5175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The Power Of Monte Carlo Integration</a:t>
            </a:r>
          </a:p>
        </p:txBody>
      </p:sp>
    </p:spTree>
    <p:extLst>
      <p:ext uri="{BB962C8B-B14F-4D97-AF65-F5344CB8AC3E}">
        <p14:creationId xmlns:p14="http://schemas.microsoft.com/office/powerpoint/2010/main" val="2590014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20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Monte Carlo integration uses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random sampling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method calculates the ratio of the points below the curve to the total number of points – </a:t>
                </a:r>
                <a:r>
                  <a:rPr lang="en-US" sz="2000" b="1" dirty="0"/>
                  <a:t>the final ratio is the “area”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require </a:t>
                </a:r>
                <a:r>
                  <a:rPr lang="en-US" sz="2000" u="sng" dirty="0"/>
                  <a:t>billions of samples</a:t>
                </a:r>
                <a:r>
                  <a:rPr lang="en-US" sz="2000" dirty="0"/>
                  <a:t> to provide a reasonable estimate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may be the </a:t>
                </a:r>
                <a:r>
                  <a:rPr lang="en-US" sz="2000" i="1" dirty="0"/>
                  <a:t>only way </a:t>
                </a:r>
                <a:r>
                  <a:rPr lang="en-US" sz="2000" dirty="0"/>
                  <a:t>to take the integral of a very complex 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you are taught cannot be the limit of your knowledge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volume of a 4-D unit hypersphere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infinite dimensions the volume of </a:t>
                </a:r>
                <a:r>
                  <a:rPr lang="en-US" sz="2000" b="1" dirty="0"/>
                  <a:t>all</a:t>
                </a:r>
                <a:r>
                  <a:rPr lang="en-US" sz="2000" dirty="0"/>
                  <a:t> hyperspheres is zero!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</a:t>
                </a:r>
                <a:r>
                  <a:rPr lang="en-US" sz="2000" i="1" u="sng" dirty="0"/>
                  <a:t>fractional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5-dimensional</a:t>
                </a:r>
                <a:r>
                  <a:rPr lang="en-US" sz="2000" dirty="0"/>
                  <a:t> unit sphere has </a:t>
                </a:r>
                <a:r>
                  <a:rPr lang="en-US" sz="2000" b="1" dirty="0"/>
                  <a:t>maximum</a:t>
                </a:r>
                <a:r>
                  <a:rPr lang="en-US" sz="2000" dirty="0"/>
                  <a:t> volume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Mother Nature </a:t>
                </a:r>
                <a:r>
                  <a:rPr lang="en-US" sz="2000" i="1" dirty="0"/>
                  <a:t>never</a:t>
                </a:r>
                <a:r>
                  <a:rPr lang="en-US" sz="2000" dirty="0"/>
                  <a:t> said dimensions must be integers!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91" y="1825624"/>
            <a:ext cx="7953219" cy="453072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mc_exp_dist.ipynb</a:t>
            </a:r>
            <a:r>
              <a:rPr lang="en-US" sz="2400" dirty="0"/>
              <a:t> that uses Monte Carlo estimation to calculate the probability an event will occur within one hour of an exponential distribution having a rate parameter of 90 minutes</a:t>
            </a:r>
          </a:p>
          <a:p>
            <a:r>
              <a:rPr lang="en-US" sz="2400" dirty="0"/>
              <a:t>Take a minimum of 25,000 random samples and then indicate via different colors which of those random samples are above or below the PDF curve</a:t>
            </a:r>
          </a:p>
          <a:p>
            <a:r>
              <a:rPr lang="en-US" sz="2400" dirty="0"/>
              <a:t>On the same graph, use matplotlib to graph the PDF of this distribution</a:t>
            </a:r>
          </a:p>
          <a:p>
            <a:r>
              <a:rPr lang="en-US" sz="2400" dirty="0"/>
              <a:t>Calculate and display the percent relative error of your estimate for this probability versus the exact probability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 Part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Suppose we want to generate random points </a:t>
                </a:r>
                <a:r>
                  <a:rPr lang="en-US" sz="2400" b="1" dirty="0"/>
                  <a:t>known</a:t>
                </a:r>
                <a:r>
                  <a:rPr lang="en-US" sz="2400" dirty="0"/>
                  <a:t> to be </a:t>
                </a:r>
                <a:r>
                  <a:rPr lang="en-US" sz="2400" u="sng" dirty="0"/>
                  <a:t>inside</a:t>
                </a:r>
                <a:r>
                  <a:rPr lang="en-US" sz="2400" dirty="0"/>
                  <a:t> a unit circle centered at the origin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Instead of picking random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Cartesian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400" dirty="0"/>
                  <a:t> for the sample points, we could use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polar</a:t>
                </a:r>
                <a:r>
                  <a:rPr lang="en-US" sz="2400" dirty="0"/>
                  <a:t>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could pick a random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radius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</m:t>
                        </m:r>
                      </m:e>
                    </m:d>
                  </m:oMath>
                </a14:m>
                <a:r>
                  <a:rPr lang="en-US" sz="2000" dirty="0"/>
                  <a:t> and pick a random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radian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000" dirty="0"/>
                  <a:t> and then convert those polar coordinates to Cartesian coordinates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Using this approach, we would not have to waste time picking random dots that fall outside of the circle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must still ensure the random sample points are distributed uniformly throughout the circle to ensure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fair</a:t>
                </a:r>
                <a:r>
                  <a:rPr lang="en-US" sz="2400" dirty="0"/>
                  <a:t> coverage of the entire sample area</a:t>
                </a:r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0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 Part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Fix the code in </a:t>
            </a:r>
            <a:r>
              <a:rPr lang="en-US" sz="2400" b="1" dirty="0"/>
              <a:t>surface_sampling_circle.ipynb </a:t>
            </a:r>
            <a:r>
              <a:rPr lang="en-US" sz="2400" dirty="0"/>
              <a:t>to correct the problem where the distribution of random points fails to maintain uniform density throughout the inside of the circle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Email your TA the corrected Jupyter Lab Notebook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20-02 Part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437F3-6C85-4A92-A43F-75246DA8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463217"/>
            <a:ext cx="8515350" cy="434131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67D6A6-322D-4AE5-90A4-29669BCFA5E6}"/>
              </a:ext>
            </a:extLst>
          </p:cNvPr>
          <p:cNvSpPr/>
          <p:nvPr/>
        </p:nvSpPr>
        <p:spPr>
          <a:xfrm>
            <a:off x="461963" y="5103984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9C8847A-3202-4B14-9C71-68829E3A23A4}"/>
              </a:ext>
            </a:extLst>
          </p:cNvPr>
          <p:cNvSpPr/>
          <p:nvPr/>
        </p:nvSpPr>
        <p:spPr>
          <a:xfrm>
            <a:off x="4572000" y="5103984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smoothly?</a:t>
            </a:r>
          </a:p>
        </p:txBody>
      </p:sp>
    </p:spTree>
    <p:extLst>
      <p:ext uri="{BB962C8B-B14F-4D97-AF65-F5344CB8AC3E}">
        <p14:creationId xmlns:p14="http://schemas.microsoft.com/office/powerpoint/2010/main" val="148716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 Part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run into a similar issue when trying to use random spherical coordinates to uniformly sample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surface</a:t>
                </a:r>
                <a:r>
                  <a:rPr lang="en-US" sz="2400" dirty="0"/>
                  <a:t> of a 3D unit </a:t>
                </a:r>
                <a:r>
                  <a:rPr lang="en-US" sz="2400" u="sng" dirty="0"/>
                  <a:t>sphere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naive approach of picking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poloidal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and a random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toroidal</a:t>
                </a:r>
                <a:r>
                  <a:rPr lang="en-US" sz="2400" dirty="0"/>
                  <a:t> angle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r>
                  <a:rPr lang="en-US" sz="2400" dirty="0"/>
                  <a:t> does not produce a uniform (fair) sampling across the full </a:t>
                </a:r>
                <a:r>
                  <a:rPr lang="en-US" sz="2400" b="1" dirty="0"/>
                  <a:t>face</a:t>
                </a:r>
                <a:r>
                  <a:rPr lang="en-US" sz="2400" dirty="0"/>
                  <a:t> of the sphere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what is it about the geometry of the sample space,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as seen from the basis (perspective) of spherical coordinates</a:t>
                </a:r>
                <a:r>
                  <a:rPr lang="en-US" sz="2400" dirty="0"/>
                  <a:t>, that causes the sampling "density" to deviate from a uniform distribution?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 Part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Fix the code in </a:t>
            </a:r>
            <a:r>
              <a:rPr lang="en-US" sz="2400" b="1" dirty="0"/>
              <a:t>surface_sampling_sphere.ipynb </a:t>
            </a:r>
            <a:r>
              <a:rPr lang="en-US" sz="2400" dirty="0"/>
              <a:t>to correct the problem where the distribution of random points fails to maintain uniform density across the surface of the sphere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Email your TA the corrected Jupyter Lab Notebook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1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Circle and </a:t>
            </a:r>
            <a:r>
              <a:rPr lang="en-US" sz="3200" b="1">
                <a:solidFill>
                  <a:srgbClr val="FF0000"/>
                </a:solidFill>
                <a:latin typeface="+mn-lt"/>
              </a:rPr>
              <a:t>Unit</a:t>
            </a:r>
            <a:r>
              <a:rPr lang="en-US" sz="3200">
                <a:solidFill>
                  <a:srgbClr val="FF0000"/>
                </a:solidFill>
                <a:latin typeface="+mn-lt"/>
              </a:rPr>
              <a:t> </a:t>
            </a:r>
            <a:r>
              <a:rPr lang="en-US" sz="3200">
                <a:latin typeface="+mn-lt"/>
              </a:rPr>
              <a:t>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480" y="2081846"/>
            <a:ext cx="3014408" cy="2931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268" y="2521845"/>
            <a:ext cx="2072591" cy="20513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E2F61B-9429-4DE7-8756-F00F0FAB4102}"/>
              </a:ext>
            </a:extLst>
          </p:cNvPr>
          <p:cNvSpPr/>
          <p:nvPr/>
        </p:nvSpPr>
        <p:spPr>
          <a:xfrm>
            <a:off x="6386052" y="3082413"/>
            <a:ext cx="265471" cy="235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7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CE5439-37D6-43F0-9E3B-0521D18D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5" y="1403555"/>
            <a:ext cx="8318090" cy="48522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20-03 Part C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D67D6A6-322D-4AE5-90A4-29669BCFA5E6}"/>
              </a:ext>
            </a:extLst>
          </p:cNvPr>
          <p:cNvSpPr/>
          <p:nvPr/>
        </p:nvSpPr>
        <p:spPr>
          <a:xfrm>
            <a:off x="461963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went wrong with our math?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9C8847A-3202-4B14-9C71-68829E3A23A4}"/>
              </a:ext>
            </a:extLst>
          </p:cNvPr>
          <p:cNvSpPr/>
          <p:nvPr/>
        </p:nvSpPr>
        <p:spPr>
          <a:xfrm>
            <a:off x="4572000" y="5598056"/>
            <a:ext cx="2116393" cy="700548"/>
          </a:xfrm>
          <a:prstGeom prst="wedgeRectCallout">
            <a:avLst>
              <a:gd name="adj1" fmla="val 48504"/>
              <a:gd name="adj2" fmla="val -20381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What must we do to sample smoothly?</a:t>
            </a:r>
          </a:p>
        </p:txBody>
      </p:sp>
    </p:spTree>
    <p:extLst>
      <p:ext uri="{BB962C8B-B14F-4D97-AF65-F5344CB8AC3E}">
        <p14:creationId xmlns:p14="http://schemas.microsoft.com/office/powerpoint/2010/main" val="301196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2-D Area → 3-D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30" y="1812834"/>
            <a:ext cx="3047619" cy="36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431" y="2053773"/>
            <a:ext cx="2768290" cy="27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4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4-D Hypersphere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900" y="1468581"/>
            <a:ext cx="4738200" cy="47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910" y="1778652"/>
            <a:ext cx="2887980" cy="10156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How do we calculate the volume of something we can not even imagine?</a:t>
            </a:r>
            <a:endParaRPr lang="en-US" sz="2000" b="1" i="1"/>
          </a:p>
        </p:txBody>
      </p:sp>
    </p:spTree>
    <p:extLst>
      <p:ext uri="{BB962C8B-B14F-4D97-AF65-F5344CB8AC3E}">
        <p14:creationId xmlns:p14="http://schemas.microsoft.com/office/powerpoint/2010/main" val="9725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Area as a “Ratio” of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Inside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Total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68" y="1303749"/>
            <a:ext cx="2851889" cy="2456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243" y="1410436"/>
            <a:ext cx="2844946" cy="2502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894" y="4265268"/>
            <a:ext cx="2273645" cy="2273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033" y="3595125"/>
            <a:ext cx="4233459" cy="25706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73378" y="4894258"/>
            <a:ext cx="2887980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Generate a large number of random points and </a:t>
            </a:r>
            <a:r>
              <a:rPr lang="en-US" sz="2000" b="1" u="sng" dirty="0"/>
              <a:t>count</a:t>
            </a:r>
            <a:r>
              <a:rPr lang="en-US" sz="2000" b="1" dirty="0"/>
              <a:t> how many are inside the circle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92056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7692</TotalTime>
  <Words>2477</Words>
  <Application>Microsoft Office PowerPoint</Application>
  <PresentationFormat>On-screen Show (4:3)</PresentationFormat>
  <Paragraphs>488</Paragraphs>
  <Slides>60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20 – Goals</vt:lpstr>
      <vt:lpstr>Session 20 – Goals</vt:lpstr>
      <vt:lpstr>An Interesting Question</vt:lpstr>
      <vt:lpstr>Area and Volume</vt:lpstr>
      <vt:lpstr>A Unit Circle and Unit Sphere</vt:lpstr>
      <vt:lpstr>2-D Area → 3-D Volume</vt:lpstr>
      <vt:lpstr>A 4-D Hypersphere</vt:lpstr>
      <vt:lpstr>Area as a “Ratio” of Inside vs. Total Dots</vt:lpstr>
      <vt:lpstr>The Monte Carlo Method</vt:lpstr>
      <vt:lpstr>The Monte Carlo Method</vt:lpstr>
      <vt:lpstr>The Monte Carlo Method</vt:lpstr>
      <vt:lpstr>The Monte Carlo Method</vt:lpstr>
      <vt:lpstr>Open mc_circle_prng.ipynb</vt:lpstr>
      <vt:lpstr>View mc_circle_prng.ipynb</vt:lpstr>
      <vt:lpstr>Run mc_circle_prng.ipynb</vt:lpstr>
      <vt:lpstr>Monte Carlo Questions</vt:lpstr>
      <vt:lpstr>Accuracy vs. Precision</vt:lpstr>
      <vt:lpstr>Comparing “Random” Number Generators</vt:lpstr>
      <vt:lpstr>The Halton Sequence</vt:lpstr>
      <vt:lpstr>Open mc_circle_qrng.ipynb</vt:lpstr>
      <vt:lpstr>Run mc_circle_qrng.ipynb</vt:lpstr>
      <vt:lpstr>Moving to Higher Dimensions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Pythagorean Theorem</vt:lpstr>
      <vt:lpstr>Open mc_sphere_qrng.ipynb</vt:lpstr>
      <vt:lpstr>Run mc_sphere_qrng.ipynb</vt:lpstr>
      <vt:lpstr>Open mc_hypersphere.ipynb</vt:lpstr>
      <vt:lpstr>Run mc_hypersphere.ipynb</vt:lpstr>
      <vt:lpstr>A Recurrence Relation</vt:lpstr>
      <vt:lpstr>A Recurrence Relation</vt:lpstr>
      <vt:lpstr>Volume via the Gamma Function</vt:lpstr>
      <vt:lpstr>Volume via the Gamma Function</vt:lpstr>
      <vt:lpstr>Open mc_high_dimensions.ipynb</vt:lpstr>
      <vt:lpstr>View mc_high_dimensions.ipynb</vt:lpstr>
      <vt:lpstr>Run mc_high_dimensions.ipynb</vt:lpstr>
      <vt:lpstr>Run mc_high_dimensions.ipynb</vt:lpstr>
      <vt:lpstr>Challenges of Numerical Analysis</vt:lpstr>
      <vt:lpstr>Euler's Gamma Function</vt:lpstr>
      <vt:lpstr>More Monte Carlo Integration</vt:lpstr>
      <vt:lpstr>PowerPoint Presentation</vt:lpstr>
      <vt:lpstr>PowerPoint Presentation</vt:lpstr>
      <vt:lpstr>Open mc_std_normal.ipynb</vt:lpstr>
      <vt:lpstr>PowerPoint Presentation</vt:lpstr>
      <vt:lpstr>PowerPoint Presentation</vt:lpstr>
      <vt:lpstr>Session 20 – Know You Know…</vt:lpstr>
      <vt:lpstr>Task 20-01</vt:lpstr>
      <vt:lpstr>Task 20-02 Part A</vt:lpstr>
      <vt:lpstr>Task 20-02 Part B</vt:lpstr>
      <vt:lpstr>Task 20-02 Part C</vt:lpstr>
      <vt:lpstr>Task 20-03 Part A</vt:lpstr>
      <vt:lpstr>Task 20-03 Part B</vt:lpstr>
      <vt:lpstr>Task 20-03 Part C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846</cp:revision>
  <cp:lastPrinted>2015-06-01T00:45:11Z</cp:lastPrinted>
  <dcterms:created xsi:type="dcterms:W3CDTF">2014-09-21T17:58:26Z</dcterms:created>
  <dcterms:modified xsi:type="dcterms:W3CDTF">2023-04-13T17:55:30Z</dcterms:modified>
</cp:coreProperties>
</file>